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1" r:id="rId1"/>
  </p:sldMasterIdLst>
  <p:notesMasterIdLst>
    <p:notesMasterId r:id="rId176"/>
  </p:notesMasterIdLst>
  <p:sldIdLst>
    <p:sldId id="256" r:id="rId2"/>
    <p:sldId id="257" r:id="rId3"/>
    <p:sldId id="330" r:id="rId4"/>
    <p:sldId id="331" r:id="rId5"/>
    <p:sldId id="258" r:id="rId6"/>
    <p:sldId id="259" r:id="rId7"/>
    <p:sldId id="260" r:id="rId8"/>
    <p:sldId id="311" r:id="rId9"/>
    <p:sldId id="312" r:id="rId10"/>
    <p:sldId id="313" r:id="rId11"/>
    <p:sldId id="314" r:id="rId12"/>
    <p:sldId id="497" r:id="rId13"/>
    <p:sldId id="363" r:id="rId14"/>
    <p:sldId id="365" r:id="rId15"/>
    <p:sldId id="339" r:id="rId16"/>
    <p:sldId id="315" r:id="rId17"/>
    <p:sldId id="359" r:id="rId18"/>
    <p:sldId id="316" r:id="rId19"/>
    <p:sldId id="318" r:id="rId20"/>
    <p:sldId id="317" r:id="rId21"/>
    <p:sldId id="321" r:id="rId22"/>
    <p:sldId id="334" r:id="rId23"/>
    <p:sldId id="356" r:id="rId24"/>
    <p:sldId id="357" r:id="rId25"/>
    <p:sldId id="358" r:id="rId26"/>
    <p:sldId id="338" r:id="rId27"/>
    <p:sldId id="337" r:id="rId28"/>
    <p:sldId id="350" r:id="rId29"/>
    <p:sldId id="351" r:id="rId30"/>
    <p:sldId id="352" r:id="rId31"/>
    <p:sldId id="353" r:id="rId32"/>
    <p:sldId id="355" r:id="rId33"/>
    <p:sldId id="335" r:id="rId34"/>
    <p:sldId id="340" r:id="rId35"/>
    <p:sldId id="343" r:id="rId36"/>
    <p:sldId id="345" r:id="rId37"/>
    <p:sldId id="361" r:id="rId38"/>
    <p:sldId id="362" r:id="rId39"/>
    <p:sldId id="344" r:id="rId40"/>
    <p:sldId id="341" r:id="rId41"/>
    <p:sldId id="324" r:id="rId42"/>
    <p:sldId id="360" r:id="rId43"/>
    <p:sldId id="392" r:id="rId44"/>
    <p:sldId id="512" r:id="rId45"/>
    <p:sldId id="400" r:id="rId46"/>
    <p:sldId id="401" r:id="rId47"/>
    <p:sldId id="402" r:id="rId48"/>
    <p:sldId id="404" r:id="rId49"/>
    <p:sldId id="322" r:id="rId50"/>
    <p:sldId id="366" r:id="rId51"/>
    <p:sldId id="319" r:id="rId52"/>
    <p:sldId id="325" r:id="rId53"/>
    <p:sldId id="327" r:id="rId54"/>
    <p:sldId id="326" r:id="rId55"/>
    <p:sldId id="514" r:id="rId56"/>
    <p:sldId id="294" r:id="rId57"/>
    <p:sldId id="298" r:id="rId58"/>
    <p:sldId id="299" r:id="rId59"/>
    <p:sldId id="300" r:id="rId60"/>
    <p:sldId id="375" r:id="rId61"/>
    <p:sldId id="301" r:id="rId62"/>
    <p:sldId id="302" r:id="rId63"/>
    <p:sldId id="376" r:id="rId64"/>
    <p:sldId id="303" r:id="rId65"/>
    <p:sldId id="304" r:id="rId66"/>
    <p:sldId id="306" r:id="rId67"/>
    <p:sldId id="377" r:id="rId68"/>
    <p:sldId id="307" r:id="rId69"/>
    <p:sldId id="308" r:id="rId70"/>
    <p:sldId id="513" r:id="rId71"/>
    <p:sldId id="378" r:id="rId72"/>
    <p:sldId id="310" r:id="rId73"/>
    <p:sldId id="379" r:id="rId74"/>
    <p:sldId id="380" r:id="rId75"/>
    <p:sldId id="381" r:id="rId76"/>
    <p:sldId id="388" r:id="rId77"/>
    <p:sldId id="387" r:id="rId78"/>
    <p:sldId id="391" r:id="rId79"/>
    <p:sldId id="498" r:id="rId80"/>
    <p:sldId id="390" r:id="rId81"/>
    <p:sldId id="389" r:id="rId82"/>
    <p:sldId id="386" r:id="rId83"/>
    <p:sldId id="385" r:id="rId84"/>
    <p:sldId id="383" r:id="rId85"/>
    <p:sldId id="382" r:id="rId86"/>
    <p:sldId id="395" r:id="rId87"/>
    <p:sldId id="398" r:id="rId88"/>
    <p:sldId id="515" r:id="rId89"/>
    <p:sldId id="407" r:id="rId90"/>
    <p:sldId id="396" r:id="rId91"/>
    <p:sldId id="405" r:id="rId92"/>
    <p:sldId id="406" r:id="rId93"/>
    <p:sldId id="267" r:id="rId94"/>
    <p:sldId id="499" r:id="rId95"/>
    <p:sldId id="409" r:id="rId96"/>
    <p:sldId id="410" r:id="rId97"/>
    <p:sldId id="411" r:id="rId98"/>
    <p:sldId id="268" r:id="rId99"/>
    <p:sldId id="269" r:id="rId100"/>
    <p:sldId id="408" r:id="rId101"/>
    <p:sldId id="500" r:id="rId102"/>
    <p:sldId id="457" r:id="rId103"/>
    <p:sldId id="458" r:id="rId104"/>
    <p:sldId id="459" r:id="rId105"/>
    <p:sldId id="461" r:id="rId106"/>
    <p:sldId id="462" r:id="rId107"/>
    <p:sldId id="413" r:id="rId108"/>
    <p:sldId id="414" r:id="rId109"/>
    <p:sldId id="452" r:id="rId110"/>
    <p:sldId id="412" r:id="rId111"/>
    <p:sldId id="442" r:id="rId112"/>
    <p:sldId id="451" r:id="rId113"/>
    <p:sldId id="432" r:id="rId114"/>
    <p:sldId id="434" r:id="rId115"/>
    <p:sldId id="447" r:id="rId116"/>
    <p:sldId id="532" r:id="rId117"/>
    <p:sldId id="441" r:id="rId118"/>
    <p:sldId id="449" r:id="rId119"/>
    <p:sldId id="443" r:id="rId120"/>
    <p:sldId id="501" r:id="rId121"/>
    <p:sldId id="502" r:id="rId122"/>
    <p:sldId id="453" r:id="rId123"/>
    <p:sldId id="444" r:id="rId124"/>
    <p:sldId id="456" r:id="rId125"/>
    <p:sldId id="445" r:id="rId126"/>
    <p:sldId id="446" r:id="rId127"/>
    <p:sldId id="440" r:id="rId128"/>
    <p:sldId id="418" r:id="rId129"/>
    <p:sldId id="422" r:id="rId130"/>
    <p:sldId id="421" r:id="rId131"/>
    <p:sldId id="420" r:id="rId132"/>
    <p:sldId id="276" r:id="rId133"/>
    <p:sldId id="423" r:id="rId134"/>
    <p:sldId id="429" r:id="rId135"/>
    <p:sldId id="428" r:id="rId136"/>
    <p:sldId id="454" r:id="rId137"/>
    <p:sldId id="455" r:id="rId138"/>
    <p:sldId id="426" r:id="rId139"/>
    <p:sldId id="282" r:id="rId140"/>
    <p:sldId id="283" r:id="rId141"/>
    <p:sldId id="284" r:id="rId142"/>
    <p:sldId id="285" r:id="rId143"/>
    <p:sldId id="286" r:id="rId144"/>
    <p:sldId id="287" r:id="rId145"/>
    <p:sldId id="288" r:id="rId146"/>
    <p:sldId id="516" r:id="rId147"/>
    <p:sldId id="517" r:id="rId148"/>
    <p:sldId id="503" r:id="rId149"/>
    <p:sldId id="504" r:id="rId150"/>
    <p:sldId id="509" r:id="rId151"/>
    <p:sldId id="510" r:id="rId152"/>
    <p:sldId id="465" r:id="rId153"/>
    <p:sldId id="466" r:id="rId154"/>
    <p:sldId id="467" r:id="rId155"/>
    <p:sldId id="468" r:id="rId156"/>
    <p:sldId id="469" r:id="rId157"/>
    <p:sldId id="511" r:id="rId158"/>
    <p:sldId id="485" r:id="rId159"/>
    <p:sldId id="489" r:id="rId160"/>
    <p:sldId id="486" r:id="rId161"/>
    <p:sldId id="487" r:id="rId162"/>
    <p:sldId id="475" r:id="rId163"/>
    <p:sldId id="508" r:id="rId164"/>
    <p:sldId id="507" r:id="rId165"/>
    <p:sldId id="483" r:id="rId166"/>
    <p:sldId id="490" r:id="rId167"/>
    <p:sldId id="495" r:id="rId168"/>
    <p:sldId id="491" r:id="rId169"/>
    <p:sldId id="494" r:id="rId170"/>
    <p:sldId id="496" r:id="rId171"/>
    <p:sldId id="480" r:id="rId172"/>
    <p:sldId id="482" r:id="rId173"/>
    <p:sldId id="521" r:id="rId174"/>
    <p:sldId id="527" r:id="rId1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68" d="100"/>
          <a:sy n="68" d="100"/>
        </p:scale>
        <p:origin x="73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991BE-9C6D-46F9-959A-0E2FDCA077F7}" type="datetimeFigureOut">
              <a:rPr lang="en-US" smtClean="0"/>
              <a:t>3/2/2020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C5E21-C376-467E-94A3-449F69BAC309}" type="slidenum">
              <a:rPr lang="en-US" smtClean="0"/>
              <a:t>‹#›</a:t>
            </a:fld>
            <a:endParaRPr lang="en-US"/>
          </a:p>
        </p:txBody>
      </p:sp>
    </p:spTree>
    <p:extLst>
      <p:ext uri="{BB962C8B-B14F-4D97-AF65-F5344CB8AC3E}">
        <p14:creationId xmlns:p14="http://schemas.microsoft.com/office/powerpoint/2010/main" val="838959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60179BA-72FB-455B-9C59-5F74EF9881AD}" type="slidenum">
              <a:rPr lang="en-US" sz="1200">
                <a:latin typeface="P22 Typewriter" pitchFamily="2" charset="0"/>
              </a:rPr>
              <a:pPr/>
              <a:t>42</a:t>
            </a:fld>
            <a:endParaRPr lang="en-US" sz="1200">
              <a:latin typeface="P22 Typewriter" pitchFamily="2" charset="0"/>
            </a:endParaRPr>
          </a:p>
        </p:txBody>
      </p:sp>
      <p:sp>
        <p:nvSpPr>
          <p:cNvPr id="18434" name="Rectangle 2"/>
          <p:cNvSpPr>
            <a:spLocks noGrp="1" noRot="1" noChangeAspect="1" noChangeArrowheads="1" noTextEdit="1"/>
          </p:cNvSpPr>
          <p:nvPr>
            <p:ph type="sldImg"/>
          </p:nvPr>
        </p:nvSpPr>
        <p:spPr>
          <a:xfrm>
            <a:off x="407988" y="696913"/>
            <a:ext cx="6183312" cy="3479800"/>
          </a:xfrm>
          <a:solidFill>
            <a:srgbClr val="FFFFFF"/>
          </a:solidFill>
          <a:ln/>
        </p:spPr>
      </p:sp>
      <p:sp>
        <p:nvSpPr>
          <p:cNvPr id="18435" name="Rectangle 3"/>
          <p:cNvSpPr>
            <a:spLocks noGrp="1" noChangeArrowheads="1"/>
          </p:cNvSpPr>
          <p:nvPr>
            <p:ph type="body" idx="1"/>
          </p:nvPr>
        </p:nvSpPr>
        <p:spPr>
          <a:xfrm>
            <a:off x="933450" y="4410075"/>
            <a:ext cx="5130800" cy="4176713"/>
          </a:xfrm>
          <a:solidFill>
            <a:srgbClr val="FFFFFF"/>
          </a:solidFill>
          <a:ln>
            <a:solidFill>
              <a:srgbClr val="000000"/>
            </a:solidFill>
          </a:ln>
        </p:spPr>
        <p:txBody>
          <a:bodyPr lIns="92821" tIns="46410" rIns="92821" bIns="46410"/>
          <a:lstStyle/>
          <a:p>
            <a:endParaRPr lang="en-US"/>
          </a:p>
        </p:txBody>
      </p:sp>
    </p:spTree>
    <p:extLst>
      <p:ext uri="{BB962C8B-B14F-4D97-AF65-F5344CB8AC3E}">
        <p14:creationId xmlns:p14="http://schemas.microsoft.com/office/powerpoint/2010/main" val="307030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260179BA-72FB-455B-9C59-5F74EF9881AD}" type="slidenum">
              <a:rPr lang="en-US" sz="1200">
                <a:latin typeface="P22 Typewriter" pitchFamily="2" charset="0"/>
              </a:rPr>
              <a:pPr/>
              <a:t>43</a:t>
            </a:fld>
            <a:endParaRPr lang="en-US" sz="1200">
              <a:latin typeface="P22 Typewriter" pitchFamily="2" charset="0"/>
            </a:endParaRPr>
          </a:p>
        </p:txBody>
      </p:sp>
      <p:sp>
        <p:nvSpPr>
          <p:cNvPr id="18434" name="Rectangle 2"/>
          <p:cNvSpPr>
            <a:spLocks noGrp="1" noRot="1" noChangeAspect="1" noChangeArrowheads="1" noTextEdit="1"/>
          </p:cNvSpPr>
          <p:nvPr>
            <p:ph type="sldImg"/>
          </p:nvPr>
        </p:nvSpPr>
        <p:spPr>
          <a:xfrm>
            <a:off x="407988" y="696913"/>
            <a:ext cx="6183312" cy="3479800"/>
          </a:xfrm>
          <a:solidFill>
            <a:srgbClr val="FFFFFF"/>
          </a:solidFill>
          <a:ln/>
        </p:spPr>
      </p:sp>
      <p:sp>
        <p:nvSpPr>
          <p:cNvPr id="18435" name="Rectangle 3"/>
          <p:cNvSpPr>
            <a:spLocks noGrp="1" noChangeArrowheads="1"/>
          </p:cNvSpPr>
          <p:nvPr>
            <p:ph type="body" idx="1"/>
          </p:nvPr>
        </p:nvSpPr>
        <p:spPr>
          <a:xfrm>
            <a:off x="933450" y="4410075"/>
            <a:ext cx="5130800" cy="4176713"/>
          </a:xfrm>
          <a:solidFill>
            <a:srgbClr val="FFFFFF"/>
          </a:solidFill>
          <a:ln>
            <a:solidFill>
              <a:srgbClr val="000000"/>
            </a:solidFill>
          </a:ln>
        </p:spPr>
        <p:txBody>
          <a:bodyPr lIns="92821" tIns="46410" rIns="92821" bIns="46410"/>
          <a:lstStyle/>
          <a:p>
            <a:endParaRPr lang="en-US"/>
          </a:p>
        </p:txBody>
      </p:sp>
    </p:spTree>
    <p:extLst>
      <p:ext uri="{BB962C8B-B14F-4D97-AF65-F5344CB8AC3E}">
        <p14:creationId xmlns:p14="http://schemas.microsoft.com/office/powerpoint/2010/main" val="3070307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panose="02020603050405020304" pitchFamily="18" charset="0"/>
                <a:ea typeface="MS PGothic" panose="020B0600070205080204" pitchFamily="34" charset="-128"/>
              </a:defRPr>
            </a:lvl1pPr>
            <a:lvl2pPr marL="742950" indent="-285750" defTabSz="930275">
              <a:defRPr sz="2400">
                <a:solidFill>
                  <a:schemeClr val="tx1"/>
                </a:solidFill>
                <a:latin typeface="Times" panose="02020603050405020304" pitchFamily="18" charset="0"/>
                <a:ea typeface="MS PGothic" panose="020B0600070205080204" pitchFamily="34" charset="-128"/>
              </a:defRPr>
            </a:lvl2pPr>
            <a:lvl3pPr marL="1143000" indent="-228600" defTabSz="930275">
              <a:defRPr sz="2400">
                <a:solidFill>
                  <a:schemeClr val="tx1"/>
                </a:solidFill>
                <a:latin typeface="Times" panose="02020603050405020304" pitchFamily="18" charset="0"/>
                <a:ea typeface="MS PGothic" panose="020B0600070205080204" pitchFamily="34" charset="-128"/>
              </a:defRPr>
            </a:lvl3pPr>
            <a:lvl4pPr marL="1600200" indent="-228600" defTabSz="930275">
              <a:defRPr sz="2400">
                <a:solidFill>
                  <a:schemeClr val="tx1"/>
                </a:solidFill>
                <a:latin typeface="Times" panose="02020603050405020304" pitchFamily="18" charset="0"/>
                <a:ea typeface="MS PGothic" panose="020B0600070205080204" pitchFamily="34" charset="-128"/>
              </a:defRPr>
            </a:lvl4pPr>
            <a:lvl5pPr marL="2057400" indent="-228600" defTabSz="930275">
              <a:defRPr sz="2400">
                <a:solidFill>
                  <a:schemeClr val="tx1"/>
                </a:solidFill>
                <a:latin typeface="Times" panose="02020603050405020304" pitchFamily="18"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D90E2D4-5E54-471C-8EC2-19BE104A0A13}" type="slidenum">
              <a:rPr lang="en-US" sz="1200">
                <a:latin typeface="P22 Typewriter" pitchFamily="2" charset="0"/>
              </a:rPr>
              <a:pPr/>
              <a:t>50</a:t>
            </a:fld>
            <a:endParaRPr lang="en-US" sz="1200">
              <a:latin typeface="P22 Typewriter" pitchFamily="2" charset="0"/>
            </a:endParaRPr>
          </a:p>
        </p:txBody>
      </p:sp>
      <p:sp>
        <p:nvSpPr>
          <p:cNvPr id="16386" name="Rectangle 2"/>
          <p:cNvSpPr>
            <a:spLocks noGrp="1" noRot="1" noChangeAspect="1" noChangeArrowheads="1" noTextEdit="1"/>
          </p:cNvSpPr>
          <p:nvPr>
            <p:ph type="sldImg"/>
          </p:nvPr>
        </p:nvSpPr>
        <p:spPr>
          <a:xfrm>
            <a:off x="407988" y="696913"/>
            <a:ext cx="6183312" cy="3479800"/>
          </a:xfrm>
          <a:solidFill>
            <a:srgbClr val="FFFFFF"/>
          </a:solidFill>
          <a:ln/>
        </p:spPr>
      </p:sp>
      <p:sp>
        <p:nvSpPr>
          <p:cNvPr id="16387" name="Rectangle 3"/>
          <p:cNvSpPr>
            <a:spLocks noGrp="1" noChangeArrowheads="1"/>
          </p:cNvSpPr>
          <p:nvPr>
            <p:ph type="body" idx="1"/>
          </p:nvPr>
        </p:nvSpPr>
        <p:spPr>
          <a:xfrm>
            <a:off x="933450" y="4410075"/>
            <a:ext cx="5130800" cy="4176713"/>
          </a:xfrm>
          <a:solidFill>
            <a:srgbClr val="FFFFFF"/>
          </a:solidFill>
          <a:ln>
            <a:solidFill>
              <a:srgbClr val="000000"/>
            </a:solidFill>
          </a:ln>
        </p:spPr>
        <p:txBody>
          <a:bodyPr lIns="92821" tIns="46410" rIns="92821" bIns="46410"/>
          <a:lstStyle/>
          <a:p>
            <a:endParaRPr lang="en-US"/>
          </a:p>
        </p:txBody>
      </p:sp>
    </p:spTree>
    <p:extLst>
      <p:ext uri="{BB962C8B-B14F-4D97-AF65-F5344CB8AC3E}">
        <p14:creationId xmlns:p14="http://schemas.microsoft.com/office/powerpoint/2010/main" val="101193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D615C6-3940-4DB4-811D-22B04B69E041}" type="slidenum">
              <a:rPr lang="en-US"/>
              <a:pPr/>
              <a:t>89</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1130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E1AFE55-0AE2-4938-889C-C925BD36221A}" type="slidenum">
              <a:rPr lang="en-US" altLang="en-US"/>
              <a:pPr/>
              <a:t>173</a:t>
            </a:fld>
            <a:endParaRPr lang="en-US" altLang="en-US"/>
          </a:p>
        </p:txBody>
      </p:sp>
      <p:sp>
        <p:nvSpPr>
          <p:cNvPr id="159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347CCED8-D198-4547-97B9-27D8E66B7812}" type="slidenum">
              <a:rPr lang="en-US" altLang="en-US" sz="1200"/>
              <a:pPr algn="r" eaLnBrk="1" hangingPunct="1"/>
              <a:t>173</a:t>
            </a:fld>
            <a:endParaRPr lang="en-US" altLang="en-US" sz="1200"/>
          </a:p>
        </p:txBody>
      </p:sp>
      <p:sp>
        <p:nvSpPr>
          <p:cNvPr id="159747" name="Rectangle 2"/>
          <p:cNvSpPr>
            <a:spLocks noGrp="1" noRot="1" noChangeAspect="1" noChangeArrowheads="1" noTextEdit="1"/>
          </p:cNvSpPr>
          <p:nvPr>
            <p:ph type="sldImg"/>
          </p:nvPr>
        </p:nvSpPr>
        <p:spPr>
          <a:xfrm>
            <a:off x="384175" y="685800"/>
            <a:ext cx="6091238" cy="3427413"/>
          </a:xfrm>
          <a:solidFill>
            <a:srgbClr val="FFFFFF"/>
          </a:solidFill>
          <a:ln/>
        </p:spPr>
      </p:sp>
      <p:sp>
        <p:nvSpPr>
          <p:cNvPr id="159748" name="Rectangle 3"/>
          <p:cNvSpPr>
            <a:spLocks noGrp="1" noChangeArrowheads="1"/>
          </p:cNvSpPr>
          <p:nvPr>
            <p:ph type="body" idx="1"/>
          </p:nvPr>
        </p:nvSpPr>
        <p:spPr>
          <a:solidFill>
            <a:srgbClr val="FFFFFF"/>
          </a:solidFill>
          <a:ln>
            <a:solidFill>
              <a:srgbClr val="000000"/>
            </a:solidFill>
            <a:miter lim="800000"/>
            <a:headEnd/>
            <a:tailEnd/>
          </a:ln>
        </p:spPr>
        <p:txBody>
          <a:bodyPr lIns="91229" tIns="45615" rIns="91229" bIns="45615"/>
          <a:lstStyle/>
          <a:p>
            <a:pPr eaLnBrk="1" hangingPunct="1">
              <a:buFontTx/>
              <a:buChar char="•"/>
            </a:pPr>
            <a:endParaRPr lang="en-US" altLang="en-US"/>
          </a:p>
        </p:txBody>
      </p:sp>
    </p:spTree>
    <p:extLst>
      <p:ext uri="{BB962C8B-B14F-4D97-AF65-F5344CB8AC3E}">
        <p14:creationId xmlns:p14="http://schemas.microsoft.com/office/powerpoint/2010/main" val="86370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C8AE1-A592-41CA-BF26-B5A35FC4C89A}" type="slidenum">
              <a:rPr lang="en-US" altLang="en-US"/>
              <a:pPr/>
              <a:t>174</a:t>
            </a:fld>
            <a:endParaRPr lang="en-US" alt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5109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4352B3-1DF3-4447-A49F-0FEED386EA69}"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38761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4352B3-1DF3-4447-A49F-0FEED386EA69}"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38561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4352B3-1DF3-4447-A49F-0FEED386EA69}"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1720648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a:latin typeface="Calibri" pitchFamily="34" charset="0"/>
                <a:cs typeface="Arial" charset="0"/>
              </a:defRPr>
            </a:lvl1pPr>
          </a:lstStyle>
          <a:p>
            <a:pPr>
              <a:defRPr/>
            </a:pPr>
            <a:endParaRPr lang="en-US" altLang="zh-TW"/>
          </a:p>
        </p:txBody>
      </p:sp>
      <p:sp>
        <p:nvSpPr>
          <p:cNvPr id="7" name="Rectangle 5"/>
          <p:cNvSpPr>
            <a:spLocks noGrp="1" noChangeArrowheads="1"/>
          </p:cNvSpPr>
          <p:nvPr>
            <p:ph type="ftr" sz="quarter" idx="11"/>
          </p:nvPr>
        </p:nvSpPr>
        <p:spPr/>
        <p:txBody>
          <a:bodyPr/>
          <a:lstStyle>
            <a:lvl1pPr>
              <a:defRPr>
                <a:solidFill>
                  <a:schemeClr val="bg2"/>
                </a:solidFill>
                <a:latin typeface="Calibri" pitchFamily="34" charset="0"/>
                <a:cs typeface="Arial" charset="0"/>
              </a:defRPr>
            </a:lvl1pPr>
          </a:lstStyle>
          <a:p>
            <a:pPr>
              <a:defRPr/>
            </a:pPr>
            <a:r>
              <a:rPr lang="en-US" altLang="zh-TW"/>
              <a:t>Introduction to NLP </a:t>
            </a:r>
          </a:p>
        </p:txBody>
      </p:sp>
      <p:sp>
        <p:nvSpPr>
          <p:cNvPr id="8" name="Rectangle 6"/>
          <p:cNvSpPr>
            <a:spLocks noGrp="1" noChangeArrowheads="1"/>
          </p:cNvSpPr>
          <p:nvPr>
            <p:ph type="sldNum" sz="quarter" idx="12"/>
          </p:nvPr>
        </p:nvSpPr>
        <p:spPr/>
        <p:txBody>
          <a:bodyPr/>
          <a:lstStyle>
            <a:lvl1pPr>
              <a:defRPr smtClean="0">
                <a:solidFill>
                  <a:schemeClr val="bg2"/>
                </a:solidFill>
              </a:defRPr>
            </a:lvl1pPr>
          </a:lstStyle>
          <a:p>
            <a:pPr>
              <a:defRPr/>
            </a:pPr>
            <a:fld id="{1459438E-4E74-4A51-A9CF-0D7D9D9E4B7C}" type="slidenum">
              <a:rPr lang="zh-TW" altLang="en-US"/>
              <a:pPr>
                <a:defRPr/>
              </a:pPr>
              <a:t>‹#›</a:t>
            </a:fld>
            <a:endParaRPr lang="en-US" altLang="zh-TW"/>
          </a:p>
        </p:txBody>
      </p:sp>
    </p:spTree>
    <p:extLst>
      <p:ext uri="{BB962C8B-B14F-4D97-AF65-F5344CB8AC3E}">
        <p14:creationId xmlns:p14="http://schemas.microsoft.com/office/powerpoint/2010/main" val="4282108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4352B3-1DF3-4447-A49F-0FEED386EA69}"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96550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4352B3-1DF3-4447-A49F-0FEED386EA69}"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3995801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4352B3-1DF3-4447-A49F-0FEED386EA69}"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77647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4352B3-1DF3-4447-A49F-0FEED386EA69}" type="datetimeFigureOut">
              <a:rPr lang="en-US" smtClean="0"/>
              <a:t>3/2/2020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2553537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4352B3-1DF3-4447-A49F-0FEED386EA69}" type="datetimeFigureOut">
              <a:rPr lang="en-US" smtClean="0"/>
              <a:t>3/2/2020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2754394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4352B3-1DF3-4447-A49F-0FEED386EA69}" type="datetimeFigureOut">
              <a:rPr lang="en-US" smtClean="0"/>
              <a:t>3/2/2020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2820395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4352B3-1DF3-4447-A49F-0FEED386EA69}"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308154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4352B3-1DF3-4447-A49F-0FEED386EA69}"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6AE30FE-0651-438C-ABE0-50D0EB153980}" type="slidenum">
              <a:rPr lang="en-US" smtClean="0"/>
              <a:t>‹#›</a:t>
            </a:fld>
            <a:endParaRPr lang="en-US"/>
          </a:p>
        </p:txBody>
      </p:sp>
    </p:spTree>
    <p:extLst>
      <p:ext uri="{BB962C8B-B14F-4D97-AF65-F5344CB8AC3E}">
        <p14:creationId xmlns:p14="http://schemas.microsoft.com/office/powerpoint/2010/main" val="2840649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4352B3-1DF3-4447-A49F-0FEED386EA69}" type="datetimeFigureOut">
              <a:rPr lang="en-US" smtClean="0"/>
              <a:t>3/2/2020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E30FE-0651-438C-ABE0-50D0EB153980}" type="slidenum">
              <a:rPr lang="en-US" smtClean="0"/>
              <a:t>‹#›</a:t>
            </a:fld>
            <a:endParaRPr lang="en-US"/>
          </a:p>
        </p:txBody>
      </p:sp>
    </p:spTree>
    <p:extLst>
      <p:ext uri="{BB962C8B-B14F-4D97-AF65-F5344CB8AC3E}">
        <p14:creationId xmlns:p14="http://schemas.microsoft.com/office/powerpoint/2010/main" val="302933351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9.wmf"/><Relationship Id="rId5" Type="http://schemas.openxmlformats.org/officeDocument/2006/relationships/oleObject" Target="../embeddings/oleObject2.bin"/><Relationship Id="rId4" Type="http://schemas.openxmlformats.org/officeDocument/2006/relationships/image" Target="../media/image68.wmf"/></Relationships>
</file>

<file path=ppt/slides/_rels/slide1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Sentence_(linguistics)" TargetMode="External"/><Relationship Id="rId2" Type="http://schemas.openxmlformats.org/officeDocument/2006/relationships/hyperlink" Target="https://en.wikipedia.org/wiki/Subject_(grammar)" TargetMode="External"/><Relationship Id="rId1" Type="http://schemas.openxmlformats.org/officeDocument/2006/relationships/slideLayout" Target="../slideLayouts/slideLayout2.xml"/><Relationship Id="rId6" Type="http://schemas.openxmlformats.org/officeDocument/2006/relationships/hyperlink" Target="https://en.wikipedia.org/wiki/Verb" TargetMode="External"/><Relationship Id="rId5" Type="http://schemas.openxmlformats.org/officeDocument/2006/relationships/hyperlink" Target="https://en.wikipedia.org/wiki/Subject_complement" TargetMode="External"/><Relationship Id="rId4" Type="http://schemas.openxmlformats.org/officeDocument/2006/relationships/hyperlink" Target="https://en.wikipedia.org/wiki/Predicate_(grammar)"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5 </a:t>
            </a:r>
            <a:br>
              <a:rPr lang="en-US" dirty="0"/>
            </a:br>
            <a:endParaRPr lang="en-US" dirty="0"/>
          </a:p>
        </p:txBody>
      </p:sp>
      <p:sp>
        <p:nvSpPr>
          <p:cNvPr id="3" name="Subtitle 2"/>
          <p:cNvSpPr>
            <a:spLocks noGrp="1"/>
          </p:cNvSpPr>
          <p:nvPr>
            <p:ph type="subTitle" idx="1"/>
          </p:nvPr>
        </p:nvSpPr>
        <p:spPr/>
        <p:txBody>
          <a:bodyPr>
            <a:normAutofit/>
          </a:bodyPr>
          <a:lstStyle/>
          <a:p>
            <a:r>
              <a:rPr lang="en-US" sz="4000" dirty="0"/>
              <a:t>Part-of-Speech Tagging</a:t>
            </a:r>
          </a:p>
        </p:txBody>
      </p:sp>
    </p:spTree>
    <p:extLst>
      <p:ext uri="{BB962C8B-B14F-4D97-AF65-F5344CB8AC3E}">
        <p14:creationId xmlns:p14="http://schemas.microsoft.com/office/powerpoint/2010/main" val="4241313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585" y="904875"/>
            <a:ext cx="8370277"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91662" y="6230871"/>
            <a:ext cx="10245969" cy="369332"/>
          </a:xfrm>
          <a:prstGeom prst="rect">
            <a:avLst/>
          </a:prstGeom>
          <a:noFill/>
        </p:spPr>
        <p:txBody>
          <a:bodyPr wrap="square" rtlCol="0">
            <a:spAutoFit/>
          </a:bodyPr>
          <a:lstStyle/>
          <a:p>
            <a:r>
              <a:rPr lang="en-US" dirty="0"/>
              <a:t>Note: Tagsets are not used here</a:t>
            </a:r>
          </a:p>
        </p:txBody>
      </p:sp>
    </p:spTree>
    <p:extLst>
      <p:ext uri="{BB962C8B-B14F-4D97-AF65-F5344CB8AC3E}">
        <p14:creationId xmlns:p14="http://schemas.microsoft.com/office/powerpoint/2010/main" val="29210552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Rule-Based POS Tagging – </a:t>
            </a:r>
            <a:r>
              <a:rPr lang="en-US" sz="3200" dirty="0" err="1"/>
              <a:t>Advs</a:t>
            </a:r>
            <a:r>
              <a:rPr lang="en-US" sz="3200" dirty="0"/>
              <a:t> and Drawbacks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709" y="1983255"/>
            <a:ext cx="9284676" cy="456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31189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Probabilistic POS Tagging</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17394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56F4FA4-9721-49E7-9A82-61DC163F0E96}" type="slidenum">
              <a:rPr lang="en-US"/>
              <a:pPr/>
              <a:t>102</a:t>
            </a:fld>
            <a:endParaRPr lang="en-US"/>
          </a:p>
        </p:txBody>
      </p:sp>
      <p:sp>
        <p:nvSpPr>
          <p:cNvPr id="121858" name="Rectangle 2"/>
          <p:cNvSpPr>
            <a:spLocks noGrp="1" noChangeArrowheads="1"/>
          </p:cNvSpPr>
          <p:nvPr>
            <p:ph type="title"/>
          </p:nvPr>
        </p:nvSpPr>
        <p:spPr/>
        <p:txBody>
          <a:bodyPr/>
          <a:lstStyle/>
          <a:p>
            <a:r>
              <a:rPr lang="en-US" dirty="0"/>
              <a:t>Probabilistic POS Tagging</a:t>
            </a:r>
          </a:p>
        </p:txBody>
      </p:sp>
      <p:sp>
        <p:nvSpPr>
          <p:cNvPr id="121859" name="Rectangle 3"/>
          <p:cNvSpPr>
            <a:spLocks noGrp="1" noChangeArrowheads="1"/>
          </p:cNvSpPr>
          <p:nvPr>
            <p:ph type="body" idx="1"/>
          </p:nvPr>
        </p:nvSpPr>
        <p:spPr>
          <a:xfrm>
            <a:off x="1453662" y="1371600"/>
            <a:ext cx="8757138" cy="4953000"/>
          </a:xfrm>
        </p:spPr>
        <p:txBody>
          <a:bodyPr>
            <a:normAutofit fontScale="92500" lnSpcReduction="10000"/>
          </a:bodyPr>
          <a:lstStyle/>
          <a:p>
            <a:pPr marL="228600" lvl="1">
              <a:spcBef>
                <a:spcPts val="1000"/>
              </a:spcBef>
            </a:pPr>
            <a:r>
              <a:rPr lang="en-US" dirty="0"/>
              <a:t>Tagging with lexical frequencies</a:t>
            </a:r>
            <a:br>
              <a:rPr lang="en-US" dirty="0"/>
            </a:br>
            <a:r>
              <a:rPr lang="en-US" dirty="0"/>
              <a:t> </a:t>
            </a:r>
            <a:r>
              <a:rPr lang="en-US" sz="2000" dirty="0"/>
              <a:t> </a:t>
            </a:r>
            <a:r>
              <a:rPr lang="en-US" sz="1800" dirty="0">
                <a:solidFill>
                  <a:srgbClr val="00B0F0"/>
                </a:solidFill>
                <a:latin typeface="Courier New" panose="02070309020205020404" pitchFamily="49" charset="0"/>
              </a:rPr>
              <a:t>Secretariat is expected to </a:t>
            </a:r>
            <a:r>
              <a:rPr lang="en-US" sz="1800" b="1" dirty="0">
                <a:solidFill>
                  <a:srgbClr val="00B0F0"/>
                </a:solidFill>
                <a:latin typeface="Courier New" panose="02070309020205020404" pitchFamily="49" charset="0"/>
              </a:rPr>
              <a:t>race/VB</a:t>
            </a:r>
            <a:r>
              <a:rPr lang="en-US" sz="1800" dirty="0">
                <a:solidFill>
                  <a:srgbClr val="00B0F0"/>
                </a:solidFill>
                <a:latin typeface="Courier New" panose="02070309020205020404" pitchFamily="49" charset="0"/>
              </a:rPr>
              <a:t> tomorrow</a:t>
            </a:r>
          </a:p>
          <a:p>
            <a:endParaRPr lang="en-US" dirty="0"/>
          </a:p>
          <a:p>
            <a:pPr lvl="1">
              <a:buFontTx/>
              <a:buNone/>
            </a:pPr>
            <a:r>
              <a:rPr lang="en-US" sz="1800" dirty="0">
                <a:latin typeface="Courier New" panose="02070309020205020404" pitchFamily="49" charset="0"/>
              </a:rPr>
              <a:t>Secretariat/NNP is/VBZ expected/VBN to/TO </a:t>
            </a:r>
            <a:r>
              <a:rPr lang="en-US" sz="1800" b="1" dirty="0">
                <a:solidFill>
                  <a:srgbClr val="FF0000"/>
                </a:solidFill>
                <a:latin typeface="Courier New" panose="02070309020205020404" pitchFamily="49" charset="0"/>
              </a:rPr>
              <a:t>race/VB</a:t>
            </a:r>
            <a:r>
              <a:rPr lang="en-US" sz="1800" dirty="0">
                <a:latin typeface="Courier New" panose="02070309020205020404" pitchFamily="49" charset="0"/>
              </a:rPr>
              <a:t> tomorrow/NN</a:t>
            </a:r>
          </a:p>
          <a:p>
            <a:pPr lvl="1">
              <a:buNone/>
            </a:pPr>
            <a:endParaRPr lang="en-US" sz="1800" dirty="0">
              <a:latin typeface="Courier New" panose="02070309020205020404" pitchFamily="49" charset="0"/>
            </a:endParaRPr>
          </a:p>
          <a:p>
            <a:pPr lvl="1">
              <a:buNone/>
            </a:pPr>
            <a:r>
              <a:rPr lang="en-US" sz="1800" dirty="0">
                <a:solidFill>
                  <a:srgbClr val="00B0F0"/>
                </a:solidFill>
                <a:latin typeface="Courier New" panose="02070309020205020404" pitchFamily="49" charset="0"/>
              </a:rPr>
              <a:t>People continue to inquire the reason for the </a:t>
            </a:r>
            <a:r>
              <a:rPr lang="en-US" sz="1800" b="1" dirty="0">
                <a:solidFill>
                  <a:srgbClr val="FF0000"/>
                </a:solidFill>
                <a:latin typeface="Courier New" panose="02070309020205020404" pitchFamily="49" charset="0"/>
              </a:rPr>
              <a:t>race/NN</a:t>
            </a:r>
            <a:r>
              <a:rPr lang="en-US" sz="1800" dirty="0">
                <a:solidFill>
                  <a:srgbClr val="FF0000"/>
                </a:solidFill>
                <a:latin typeface="Courier New" panose="02070309020205020404" pitchFamily="49" charset="0"/>
              </a:rPr>
              <a:t> </a:t>
            </a:r>
            <a:r>
              <a:rPr lang="en-US" sz="1800" dirty="0">
                <a:solidFill>
                  <a:srgbClr val="00B0F0"/>
                </a:solidFill>
                <a:latin typeface="Courier New" panose="02070309020205020404" pitchFamily="49" charset="0"/>
              </a:rPr>
              <a:t>for outer space</a:t>
            </a:r>
          </a:p>
          <a:p>
            <a:pPr lvl="1">
              <a:buFontTx/>
              <a:buNone/>
            </a:pPr>
            <a:endParaRPr lang="en-US" sz="1800" dirty="0">
              <a:latin typeface="Courier New" panose="02070309020205020404" pitchFamily="49" charset="0"/>
            </a:endParaRPr>
          </a:p>
          <a:p>
            <a:pPr lvl="1">
              <a:buFontTx/>
              <a:buNone/>
            </a:pPr>
            <a:r>
              <a:rPr lang="en-US" sz="1800" dirty="0">
                <a:latin typeface="Courier New" panose="02070309020205020404" pitchFamily="49" charset="0"/>
              </a:rPr>
              <a:t>People/NNS continue/VBP to/TO inquire/VB the/DT reason/NN for/IN the/DT </a:t>
            </a:r>
            <a:r>
              <a:rPr lang="en-US" sz="1800" b="1" dirty="0">
                <a:solidFill>
                  <a:srgbClr val="CC0000"/>
                </a:solidFill>
                <a:latin typeface="Courier New" panose="02070309020205020404" pitchFamily="49" charset="0"/>
              </a:rPr>
              <a:t>race</a:t>
            </a:r>
            <a:r>
              <a:rPr lang="en-US" sz="1800" b="1" dirty="0">
                <a:latin typeface="Courier New" panose="02070309020205020404" pitchFamily="49" charset="0"/>
              </a:rPr>
              <a:t>/NN</a:t>
            </a:r>
            <a:r>
              <a:rPr lang="en-US" sz="1800" dirty="0">
                <a:latin typeface="Courier New" panose="02070309020205020404" pitchFamily="49" charset="0"/>
              </a:rPr>
              <a:t> for/IN outer/JJ space/NN</a:t>
            </a:r>
          </a:p>
          <a:p>
            <a:pPr lvl="1"/>
            <a:endParaRPr lang="en-US" dirty="0"/>
          </a:p>
          <a:p>
            <a:pPr lvl="1"/>
            <a:r>
              <a:rPr lang="en-US" dirty="0"/>
              <a:t>Problem: assign a tag to “race” given its  lexical frequency</a:t>
            </a:r>
          </a:p>
          <a:p>
            <a:pPr lvl="1"/>
            <a:r>
              <a:rPr lang="en-US" dirty="0"/>
              <a:t>Solution: choose the tag that has the greater conditional probability - a probability of the word in a given POS</a:t>
            </a:r>
          </a:p>
          <a:p>
            <a:pPr lvl="2"/>
            <a:r>
              <a:rPr lang="en-US" dirty="0"/>
              <a:t>P(</a:t>
            </a:r>
            <a:r>
              <a:rPr lang="en-US" b="1" dirty="0" err="1">
                <a:solidFill>
                  <a:srgbClr val="CC0000"/>
                </a:solidFill>
              </a:rPr>
              <a:t>race</a:t>
            </a:r>
            <a:r>
              <a:rPr lang="en-US" dirty="0" err="1"/>
              <a:t>|VB</a:t>
            </a:r>
            <a:r>
              <a:rPr lang="en-US" dirty="0"/>
              <a:t>)</a:t>
            </a:r>
          </a:p>
          <a:p>
            <a:pPr lvl="2"/>
            <a:r>
              <a:rPr lang="en-US" dirty="0"/>
              <a:t>P(</a:t>
            </a:r>
            <a:r>
              <a:rPr lang="en-US" b="1" dirty="0" err="1">
                <a:solidFill>
                  <a:srgbClr val="CC0000"/>
                </a:solidFill>
              </a:rPr>
              <a:t>race</a:t>
            </a:r>
            <a:r>
              <a:rPr lang="en-US" dirty="0" err="1"/>
              <a:t>|NN</a:t>
            </a:r>
            <a:r>
              <a:rPr lang="en-US" dirty="0"/>
              <a:t>)</a:t>
            </a:r>
          </a:p>
        </p:txBody>
      </p:sp>
    </p:spTree>
    <p:extLst>
      <p:ext uri="{BB962C8B-B14F-4D97-AF65-F5344CB8AC3E}">
        <p14:creationId xmlns:p14="http://schemas.microsoft.com/office/powerpoint/2010/main" val="1259352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10BE8938-A0EB-4A8B-9FE0-7B4AAAE68C0F}" type="slidenum">
              <a:rPr lang="en-US"/>
              <a:pPr/>
              <a:t>103</a:t>
            </a:fld>
            <a:endParaRPr lang="en-US"/>
          </a:p>
        </p:txBody>
      </p:sp>
      <p:sp>
        <p:nvSpPr>
          <p:cNvPr id="122882" name="Rectangle 2"/>
          <p:cNvSpPr>
            <a:spLocks noGrp="1" noChangeArrowheads="1"/>
          </p:cNvSpPr>
          <p:nvPr>
            <p:ph type="title"/>
          </p:nvPr>
        </p:nvSpPr>
        <p:spPr>
          <a:xfrm>
            <a:off x="1981200" y="228600"/>
            <a:ext cx="8229600" cy="460948"/>
          </a:xfrm>
        </p:spPr>
        <p:txBody>
          <a:bodyPr>
            <a:normAutofit fontScale="90000"/>
          </a:bodyPr>
          <a:lstStyle/>
          <a:p>
            <a:r>
              <a:rPr lang="en-US" dirty="0"/>
              <a:t>Unigram Tagger</a:t>
            </a:r>
          </a:p>
        </p:txBody>
      </p:sp>
      <p:sp>
        <p:nvSpPr>
          <p:cNvPr id="122883" name="Rectangle 3"/>
          <p:cNvSpPr>
            <a:spLocks noGrp="1" noChangeArrowheads="1"/>
          </p:cNvSpPr>
          <p:nvPr>
            <p:ph type="body" idx="1"/>
          </p:nvPr>
        </p:nvSpPr>
        <p:spPr>
          <a:xfrm>
            <a:off x="1801318" y="890666"/>
            <a:ext cx="8229600" cy="4953000"/>
          </a:xfrm>
        </p:spPr>
        <p:txBody>
          <a:bodyPr>
            <a:normAutofit fontScale="92500" lnSpcReduction="10000"/>
          </a:bodyPr>
          <a:lstStyle/>
          <a:p>
            <a:pPr>
              <a:lnSpc>
                <a:spcPct val="90000"/>
              </a:lnSpc>
            </a:pPr>
            <a:r>
              <a:rPr lang="en-US" dirty="0"/>
              <a:t>Train on a set of sentences</a:t>
            </a:r>
          </a:p>
          <a:p>
            <a:pPr>
              <a:lnSpc>
                <a:spcPct val="90000"/>
              </a:lnSpc>
            </a:pPr>
            <a:r>
              <a:rPr lang="en-US" dirty="0"/>
              <a:t>Keep track of how many times each word is seen with each tag.</a:t>
            </a:r>
          </a:p>
          <a:p>
            <a:pPr>
              <a:lnSpc>
                <a:spcPct val="90000"/>
              </a:lnSpc>
            </a:pPr>
            <a:r>
              <a:rPr lang="en-US" dirty="0"/>
              <a:t>After training, associate with each word its most likely tag.</a:t>
            </a:r>
          </a:p>
          <a:p>
            <a:pPr lvl="1">
              <a:lnSpc>
                <a:spcPct val="90000"/>
              </a:lnSpc>
            </a:pPr>
            <a:r>
              <a:rPr lang="en-US" dirty="0"/>
              <a:t>Problem: many words never seen in the training data.</a:t>
            </a:r>
          </a:p>
          <a:p>
            <a:pPr lvl="1">
              <a:lnSpc>
                <a:spcPct val="90000"/>
              </a:lnSpc>
            </a:pPr>
            <a:r>
              <a:rPr lang="en-US" dirty="0"/>
              <a:t>Solution: have a default tag to “</a:t>
            </a:r>
            <a:r>
              <a:rPr lang="en-US" dirty="0" err="1"/>
              <a:t>backoff</a:t>
            </a:r>
            <a:r>
              <a:rPr lang="en-US" dirty="0"/>
              <a:t>” to.</a:t>
            </a:r>
          </a:p>
          <a:p>
            <a:pPr lvl="1">
              <a:lnSpc>
                <a:spcPct val="90000"/>
              </a:lnSpc>
            </a:pPr>
            <a:endParaRPr lang="en-US" dirty="0"/>
          </a:p>
          <a:p>
            <a:pPr>
              <a:lnSpc>
                <a:spcPct val="90000"/>
              </a:lnSpc>
              <a:buFontTx/>
              <a:buNone/>
            </a:pPr>
            <a:r>
              <a:rPr lang="en-US" dirty="0"/>
              <a:t>More </a:t>
            </a:r>
            <a:r>
              <a:rPr lang="en-US" b="1" dirty="0"/>
              <a:t>problems</a:t>
            </a:r>
            <a:r>
              <a:rPr lang="en-US" dirty="0"/>
              <a:t>…</a:t>
            </a:r>
          </a:p>
          <a:p>
            <a:pPr>
              <a:lnSpc>
                <a:spcPct val="90000"/>
              </a:lnSpc>
            </a:pPr>
            <a:r>
              <a:rPr lang="en-US" dirty="0"/>
              <a:t>Most frequent tag is not always right!</a:t>
            </a:r>
          </a:p>
          <a:p>
            <a:pPr>
              <a:lnSpc>
                <a:spcPct val="90000"/>
              </a:lnSpc>
            </a:pPr>
            <a:r>
              <a:rPr lang="en-US" dirty="0"/>
              <a:t>Need to take the context into account</a:t>
            </a:r>
          </a:p>
          <a:p>
            <a:pPr lvl="1">
              <a:lnSpc>
                <a:spcPct val="90000"/>
              </a:lnSpc>
            </a:pPr>
            <a:r>
              <a:rPr lang="en-US" dirty="0"/>
              <a:t>Which sense of “to” is being used?</a:t>
            </a:r>
          </a:p>
          <a:p>
            <a:pPr lvl="1">
              <a:lnSpc>
                <a:spcPct val="90000"/>
              </a:lnSpc>
            </a:pPr>
            <a:r>
              <a:rPr lang="en-US" dirty="0"/>
              <a:t>Which sense of “like” is being used?</a:t>
            </a:r>
          </a:p>
        </p:txBody>
      </p:sp>
      <p:sp>
        <p:nvSpPr>
          <p:cNvPr id="2" name="TextBox 1"/>
          <p:cNvSpPr txBox="1"/>
          <p:nvPr/>
        </p:nvSpPr>
        <p:spPr>
          <a:xfrm>
            <a:off x="-12492" y="5843666"/>
            <a:ext cx="11857219" cy="923330"/>
          </a:xfrm>
          <a:prstGeom prst="rect">
            <a:avLst/>
          </a:prstGeom>
          <a:noFill/>
        </p:spPr>
        <p:txBody>
          <a:bodyPr wrap="square" rtlCol="0">
            <a:spAutoFit/>
          </a:bodyPr>
          <a:lstStyle/>
          <a:p>
            <a:pPr lvl="1"/>
            <a:r>
              <a:rPr lang="en-US" dirty="0"/>
              <a:t>Note : “cutoff” is the minimal number of times that the context must have been seen in training in order to be incorporated into the statistics</a:t>
            </a:r>
          </a:p>
          <a:p>
            <a:pPr lvl="1"/>
            <a:r>
              <a:rPr lang="en-US" dirty="0"/>
              <a:t>Default cutoff is 1</a:t>
            </a:r>
            <a:endParaRPr lang="en-IN" dirty="0"/>
          </a:p>
        </p:txBody>
      </p:sp>
    </p:spTree>
    <p:extLst>
      <p:ext uri="{BB962C8B-B14F-4D97-AF65-F5344CB8AC3E}">
        <p14:creationId xmlns:p14="http://schemas.microsoft.com/office/powerpoint/2010/main" val="23326677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F968A052-0B29-4924-B405-A31FEA4B6631}" type="slidenum">
              <a:rPr lang="en-US"/>
              <a:pPr/>
              <a:t>104</a:t>
            </a:fld>
            <a:endParaRPr lang="en-US"/>
          </a:p>
        </p:txBody>
      </p:sp>
      <p:sp>
        <p:nvSpPr>
          <p:cNvPr id="124930" name="Rectangle 2"/>
          <p:cNvSpPr>
            <a:spLocks noGrp="1" noChangeArrowheads="1"/>
          </p:cNvSpPr>
          <p:nvPr>
            <p:ph type="title"/>
          </p:nvPr>
        </p:nvSpPr>
        <p:spPr/>
        <p:txBody>
          <a:bodyPr/>
          <a:lstStyle/>
          <a:p>
            <a:r>
              <a:rPr lang="en-US"/>
              <a:t>N-gram Tagger</a:t>
            </a:r>
          </a:p>
        </p:txBody>
      </p:sp>
      <p:sp>
        <p:nvSpPr>
          <p:cNvPr id="124931" name="Rectangle 3"/>
          <p:cNvSpPr>
            <a:spLocks noGrp="1" noChangeArrowheads="1"/>
          </p:cNvSpPr>
          <p:nvPr>
            <p:ph type="body" idx="1"/>
          </p:nvPr>
        </p:nvSpPr>
        <p:spPr>
          <a:xfrm>
            <a:off x="1981200" y="1371600"/>
            <a:ext cx="8229600" cy="4953000"/>
          </a:xfrm>
        </p:spPr>
        <p:txBody>
          <a:bodyPr/>
          <a:lstStyle/>
          <a:p>
            <a:r>
              <a:rPr lang="en-US"/>
              <a:t>Uses the preceding N-1 predicted tags</a:t>
            </a:r>
          </a:p>
          <a:p>
            <a:r>
              <a:rPr lang="en-US"/>
              <a:t>Also uses the unigram estimate for the current word</a:t>
            </a:r>
          </a:p>
          <a:p>
            <a:endParaRPr lang="en-US"/>
          </a:p>
        </p:txBody>
      </p:sp>
      <p:pic>
        <p:nvPicPr>
          <p:cNvPr id="1249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76476"/>
            <a:ext cx="76200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552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F382DF5A-B766-4BFE-AD05-4D743BE0DB2D}" type="slidenum">
              <a:rPr lang="en-US"/>
              <a:pPr/>
              <a:t>105</a:t>
            </a:fld>
            <a:endParaRPr lang="en-US"/>
          </a:p>
        </p:txBody>
      </p:sp>
      <p:sp>
        <p:nvSpPr>
          <p:cNvPr id="120834" name="Rectangle 2"/>
          <p:cNvSpPr>
            <a:spLocks noGrp="1" noChangeArrowheads="1"/>
          </p:cNvSpPr>
          <p:nvPr>
            <p:ph type="title"/>
          </p:nvPr>
        </p:nvSpPr>
        <p:spPr/>
        <p:txBody>
          <a:bodyPr/>
          <a:lstStyle/>
          <a:p>
            <a:r>
              <a:rPr lang="en-US" dirty="0"/>
              <a:t>Probabilistic POS Tagging</a:t>
            </a:r>
          </a:p>
        </p:txBody>
      </p:sp>
      <p:sp>
        <p:nvSpPr>
          <p:cNvPr id="120835" name="Rectangle 3"/>
          <p:cNvSpPr>
            <a:spLocks noGrp="1" noChangeArrowheads="1"/>
          </p:cNvSpPr>
          <p:nvPr>
            <p:ph type="body" idx="1"/>
          </p:nvPr>
        </p:nvSpPr>
        <p:spPr>
          <a:xfrm>
            <a:off x="1981200" y="1371600"/>
            <a:ext cx="8229600" cy="4953000"/>
          </a:xfrm>
        </p:spPr>
        <p:txBody>
          <a:bodyPr>
            <a:normAutofit/>
          </a:bodyPr>
          <a:lstStyle/>
          <a:p>
            <a:r>
              <a:rPr lang="en-US" dirty="0"/>
              <a:t>N-grams</a:t>
            </a:r>
          </a:p>
          <a:p>
            <a:pPr lvl="1"/>
            <a:r>
              <a:rPr lang="en-US" dirty="0"/>
              <a:t>The N stands for how many terms are used/looked at</a:t>
            </a:r>
          </a:p>
          <a:p>
            <a:pPr lvl="2"/>
            <a:r>
              <a:rPr lang="en-US" dirty="0"/>
              <a:t>Unigram: 1 term    (0</a:t>
            </a:r>
            <a:r>
              <a:rPr lang="en-US" baseline="30000" dirty="0"/>
              <a:t>th</a:t>
            </a:r>
            <a:r>
              <a:rPr lang="en-US" dirty="0"/>
              <a:t> order)</a:t>
            </a:r>
          </a:p>
          <a:p>
            <a:pPr lvl="2"/>
            <a:r>
              <a:rPr lang="en-US" dirty="0"/>
              <a:t>Bigram:   2 terms  (1</a:t>
            </a:r>
            <a:r>
              <a:rPr lang="en-US" baseline="30000" dirty="0"/>
              <a:t>st</a:t>
            </a:r>
            <a:r>
              <a:rPr lang="en-US" dirty="0"/>
              <a:t> order)</a:t>
            </a:r>
          </a:p>
          <a:p>
            <a:pPr lvl="2"/>
            <a:r>
              <a:rPr lang="en-US" dirty="0"/>
              <a:t>Trigrams: 3 terms  (2</a:t>
            </a:r>
            <a:r>
              <a:rPr lang="en-US" baseline="30000" dirty="0"/>
              <a:t>nd</a:t>
            </a:r>
            <a:r>
              <a:rPr lang="en-US" dirty="0"/>
              <a:t> order)</a:t>
            </a:r>
          </a:p>
          <a:p>
            <a:pPr lvl="3"/>
            <a:r>
              <a:rPr lang="en-US" dirty="0"/>
              <a:t>Usually don’t go beyond this</a:t>
            </a:r>
          </a:p>
          <a:p>
            <a:pPr lvl="1"/>
            <a:r>
              <a:rPr lang="en-US" dirty="0"/>
              <a:t>use n-grams to help determine the </a:t>
            </a:r>
            <a:r>
              <a:rPr lang="en-US" i="1" dirty="0"/>
              <a:t>context </a:t>
            </a:r>
            <a:r>
              <a:rPr lang="en-US" dirty="0"/>
              <a:t>in which some linguistic phenomenon happens.</a:t>
            </a:r>
          </a:p>
          <a:p>
            <a:pPr lvl="2"/>
            <a:r>
              <a:rPr lang="en-US" dirty="0"/>
              <a:t>e.g., Look at the words before and after the period to see if it is the end of a sentence or not.</a:t>
            </a:r>
          </a:p>
        </p:txBody>
      </p:sp>
    </p:spTree>
    <p:extLst>
      <p:ext uri="{BB962C8B-B14F-4D97-AF65-F5344CB8AC3E}">
        <p14:creationId xmlns:p14="http://schemas.microsoft.com/office/powerpoint/2010/main" val="23495728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36880A90-B695-483D-A754-E3DAAF6FCF49}" type="slidenum">
              <a:rPr lang="en-US"/>
              <a:pPr/>
              <a:t>106</a:t>
            </a:fld>
            <a:endParaRPr lang="en-US"/>
          </a:p>
        </p:txBody>
      </p:sp>
      <p:sp>
        <p:nvSpPr>
          <p:cNvPr id="125954" name="Rectangle 2"/>
          <p:cNvSpPr>
            <a:spLocks noGrp="1" noChangeArrowheads="1"/>
          </p:cNvSpPr>
          <p:nvPr>
            <p:ph type="title"/>
          </p:nvPr>
        </p:nvSpPr>
        <p:spPr>
          <a:xfrm>
            <a:off x="1981200" y="152400"/>
            <a:ext cx="8229600" cy="1143000"/>
          </a:xfrm>
        </p:spPr>
        <p:txBody>
          <a:bodyPr/>
          <a:lstStyle/>
          <a:p>
            <a:r>
              <a:rPr lang="en-US"/>
              <a:t>How N-gram Tagger Works</a:t>
            </a:r>
          </a:p>
        </p:txBody>
      </p:sp>
      <p:sp>
        <p:nvSpPr>
          <p:cNvPr id="125955" name="Rectangle 3"/>
          <p:cNvSpPr>
            <a:spLocks noGrp="1" noChangeArrowheads="1"/>
          </p:cNvSpPr>
          <p:nvPr>
            <p:ph type="body" idx="1"/>
          </p:nvPr>
        </p:nvSpPr>
        <p:spPr>
          <a:xfrm>
            <a:off x="1981200" y="1371600"/>
            <a:ext cx="8229600" cy="4953000"/>
          </a:xfrm>
        </p:spPr>
        <p:txBody>
          <a:bodyPr/>
          <a:lstStyle/>
          <a:p>
            <a:endParaRPr lang="en-US"/>
          </a:p>
          <a:p>
            <a:endParaRPr lang="en-US"/>
          </a:p>
        </p:txBody>
      </p:sp>
      <p:sp>
        <p:nvSpPr>
          <p:cNvPr id="125959" name="Rectangle 7"/>
          <p:cNvSpPr>
            <a:spLocks noChangeArrowheads="1"/>
          </p:cNvSpPr>
          <p:nvPr/>
        </p:nvSpPr>
        <p:spPr bwMode="auto">
          <a:xfrm>
            <a:off x="2133600" y="1173163"/>
            <a:ext cx="8229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r>
              <a:rPr lang="en-US" dirty="0"/>
              <a:t>Constructs a frequency distribution describing the frequencies each word is tagged with in different contexts. </a:t>
            </a:r>
          </a:p>
          <a:p>
            <a:pPr lvl="1"/>
            <a:r>
              <a:rPr lang="en-US" dirty="0"/>
              <a:t>The context considered consists of the word to be tagged and the n-1 previous words' tags. </a:t>
            </a:r>
          </a:p>
          <a:p>
            <a:r>
              <a:rPr lang="en-US" dirty="0"/>
              <a:t>After training, tag words by assigning each word the tag with the maximum frequency given its context. </a:t>
            </a:r>
          </a:p>
          <a:p>
            <a:pPr lvl="1"/>
            <a:r>
              <a:rPr lang="en-US" dirty="0"/>
              <a:t>Assigns “None” tag if it sees a word in a context for which it has no data (which it has not seen).</a:t>
            </a:r>
          </a:p>
          <a:p>
            <a:r>
              <a:rPr lang="en-US" dirty="0"/>
              <a:t>Tuning parameters</a:t>
            </a:r>
          </a:p>
          <a:p>
            <a:pPr lvl="1"/>
            <a:r>
              <a:rPr lang="en-US" dirty="0"/>
              <a:t>“cutoff” is the minimal number of times that the context must have been seen in training in order to be incorporated into the statistics</a:t>
            </a:r>
          </a:p>
          <a:p>
            <a:pPr lvl="1"/>
            <a:r>
              <a:rPr lang="en-US" dirty="0"/>
              <a:t>Default cutoff is 1</a:t>
            </a:r>
          </a:p>
        </p:txBody>
      </p:sp>
    </p:spTree>
    <p:extLst>
      <p:ext uri="{BB962C8B-B14F-4D97-AF65-F5344CB8AC3E}">
        <p14:creationId xmlns:p14="http://schemas.microsoft.com/office/powerpoint/2010/main" val="1093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078" y="1203813"/>
            <a:ext cx="8170984" cy="446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600" y="5756031"/>
            <a:ext cx="9765323" cy="646331"/>
          </a:xfrm>
          <a:prstGeom prst="rect">
            <a:avLst/>
          </a:prstGeom>
          <a:noFill/>
        </p:spPr>
        <p:txBody>
          <a:bodyPr wrap="square" rtlCol="0">
            <a:spAutoFit/>
          </a:bodyPr>
          <a:lstStyle/>
          <a:p>
            <a:r>
              <a:rPr lang="en-US" dirty="0"/>
              <a:t>Note: Bayesian inference or Bayesian classification was applied successfully to language problems in 1950s </a:t>
            </a:r>
          </a:p>
        </p:txBody>
      </p:sp>
    </p:spTree>
    <p:extLst>
      <p:ext uri="{BB962C8B-B14F-4D97-AF65-F5344CB8AC3E}">
        <p14:creationId xmlns:p14="http://schemas.microsoft.com/office/powerpoint/2010/main" val="20595439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909" y="1167545"/>
            <a:ext cx="7839075"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874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HMM Part of Speech Tagging</a:t>
            </a:r>
          </a:p>
        </p:txBody>
      </p:sp>
      <p:sp>
        <p:nvSpPr>
          <p:cNvPr id="3" name="Content Placeholder 2"/>
          <p:cNvSpPr>
            <a:spLocks noGrp="1"/>
          </p:cNvSpPr>
          <p:nvPr>
            <p:ph idx="1"/>
          </p:nvPr>
        </p:nvSpPr>
        <p:spPr>
          <a:xfrm>
            <a:off x="803031" y="1661502"/>
            <a:ext cx="10515600" cy="4351338"/>
          </a:xfrm>
        </p:spPr>
        <p:txBody>
          <a:bodyPr>
            <a:normAutofit/>
          </a:bodyPr>
          <a:lstStyle/>
          <a:p>
            <a:r>
              <a:rPr lang="en-US" sz="2400" dirty="0">
                <a:solidFill>
                  <a:srgbClr val="00B0F0"/>
                </a:solidFill>
              </a:rPr>
              <a:t>Classification task</a:t>
            </a:r>
          </a:p>
          <a:p>
            <a:r>
              <a:rPr lang="en-US" sz="2400" dirty="0"/>
              <a:t>In a classification task, we are given some observation(s) </a:t>
            </a:r>
          </a:p>
          <a:p>
            <a:r>
              <a:rPr lang="en-US" sz="2400" dirty="0"/>
              <a:t>job is to determine which of a set of classes it belongs to. </a:t>
            </a:r>
          </a:p>
          <a:p>
            <a:r>
              <a:rPr lang="en-US" sz="2400" dirty="0">
                <a:solidFill>
                  <a:srgbClr val="00B0F0"/>
                </a:solidFill>
              </a:rPr>
              <a:t>Part-of-speech tagging is treated as a sequence classification task </a:t>
            </a:r>
          </a:p>
          <a:p>
            <a:r>
              <a:rPr lang="en-US" sz="2400" dirty="0">
                <a:solidFill>
                  <a:srgbClr val="00B0F0"/>
                </a:solidFill>
              </a:rPr>
              <a:t>Observations?</a:t>
            </a:r>
          </a:p>
          <a:p>
            <a:r>
              <a:rPr lang="en-US" sz="2400" dirty="0"/>
              <a:t>the observation is a sequence of words – say in a sentence</a:t>
            </a:r>
          </a:p>
          <a:p>
            <a:r>
              <a:rPr lang="en-US" sz="2400" dirty="0"/>
              <a:t>job is to assign them a sequence of part-of-speech tags </a:t>
            </a:r>
          </a:p>
          <a:p>
            <a:r>
              <a:rPr lang="en-US" sz="2400" dirty="0"/>
              <a:t>Ex: we are given a sentence like </a:t>
            </a:r>
          </a:p>
          <a:p>
            <a:r>
              <a:rPr lang="en-US" sz="2400" dirty="0"/>
              <a:t>(1) Secretariat is expected to </a:t>
            </a:r>
            <a:r>
              <a:rPr lang="en-US" sz="2400" b="1" dirty="0"/>
              <a:t>race </a:t>
            </a:r>
            <a:r>
              <a:rPr lang="en-US" sz="2400" dirty="0"/>
              <a:t>tomorrow. </a:t>
            </a:r>
          </a:p>
        </p:txBody>
      </p:sp>
    </p:spTree>
    <p:extLst>
      <p:ext uri="{BB962C8B-B14F-4D97-AF65-F5344CB8AC3E}">
        <p14:creationId xmlns:p14="http://schemas.microsoft.com/office/powerpoint/2010/main" val="247511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250" y="644769"/>
            <a:ext cx="8817554" cy="459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05873" y="5543326"/>
            <a:ext cx="96832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 Corpora that have been marked for parts-of-speech are very useful for linguistic research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 They can be used to help find instances or frequencies of particular constructions </a:t>
            </a:r>
          </a:p>
        </p:txBody>
      </p:sp>
    </p:spTree>
    <p:extLst>
      <p:ext uri="{BB962C8B-B14F-4D97-AF65-F5344CB8AC3E}">
        <p14:creationId xmlns:p14="http://schemas.microsoft.com/office/powerpoint/2010/main" val="11179986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649" y="1349254"/>
            <a:ext cx="8429625"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66800" y="457200"/>
            <a:ext cx="9917723" cy="584775"/>
          </a:xfrm>
          <a:prstGeom prst="rect">
            <a:avLst/>
          </a:prstGeom>
          <a:noFill/>
        </p:spPr>
        <p:txBody>
          <a:bodyPr wrap="square" rtlCol="0">
            <a:spAutoFit/>
          </a:bodyPr>
          <a:lstStyle/>
          <a:p>
            <a:r>
              <a:rPr lang="en-US" sz="3200" dirty="0"/>
              <a:t>Background</a:t>
            </a:r>
          </a:p>
        </p:txBody>
      </p:sp>
      <p:sp>
        <p:nvSpPr>
          <p:cNvPr id="5" name="TextBox 4"/>
          <p:cNvSpPr txBox="1"/>
          <p:nvPr/>
        </p:nvSpPr>
        <p:spPr>
          <a:xfrm>
            <a:off x="609600" y="6161037"/>
            <a:ext cx="10550769" cy="461665"/>
          </a:xfrm>
          <a:prstGeom prst="rect">
            <a:avLst/>
          </a:prstGeom>
          <a:noFill/>
        </p:spPr>
        <p:txBody>
          <a:bodyPr wrap="square" rtlCol="0">
            <a:spAutoFit/>
          </a:bodyPr>
          <a:lstStyle/>
          <a:p>
            <a:r>
              <a:rPr lang="en-US" sz="2400" dirty="0"/>
              <a:t>Stochastic tagging algorithm known as the Hidden Markov Model or HMM tagger </a:t>
            </a:r>
          </a:p>
        </p:txBody>
      </p:sp>
    </p:spTree>
    <p:extLst>
      <p:ext uri="{BB962C8B-B14F-4D97-AF65-F5344CB8AC3E}">
        <p14:creationId xmlns:p14="http://schemas.microsoft.com/office/powerpoint/2010/main" val="6543414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sz="3200"/>
              <a:t>POS Tagging as Sequence Classification</a:t>
            </a:r>
          </a:p>
        </p:txBody>
      </p:sp>
      <p:sp>
        <p:nvSpPr>
          <p:cNvPr id="126979" name="Rectangle 3"/>
          <p:cNvSpPr>
            <a:spLocks noGrp="1" noChangeArrowheads="1"/>
          </p:cNvSpPr>
          <p:nvPr>
            <p:ph type="body" idx="1"/>
          </p:nvPr>
        </p:nvSpPr>
        <p:spPr/>
        <p:txBody>
          <a:bodyPr/>
          <a:lstStyle/>
          <a:p>
            <a:r>
              <a:rPr lang="en-US" dirty="0"/>
              <a:t>We are given a sentence (an “observation” or “sequence of observations”)</a:t>
            </a:r>
          </a:p>
          <a:p>
            <a:pPr lvl="1"/>
            <a:r>
              <a:rPr lang="en-US" i="1" dirty="0"/>
              <a:t>Secretariat is expected to race tomorrow</a:t>
            </a:r>
          </a:p>
          <a:p>
            <a:r>
              <a:rPr lang="en-US" dirty="0"/>
              <a:t>What is the best sequence of tags that corresponds to this sequence of observations?</a:t>
            </a:r>
          </a:p>
          <a:p>
            <a:r>
              <a:rPr lang="en-US" dirty="0">
                <a:solidFill>
                  <a:srgbClr val="00B0F0"/>
                </a:solidFill>
              </a:rPr>
              <a:t>Probabilistic view: The Bayesian interpretation </a:t>
            </a:r>
          </a:p>
          <a:p>
            <a:pPr lvl="1"/>
            <a:r>
              <a:rPr lang="en-US" dirty="0"/>
              <a:t>Consider all possible sequences of tags</a:t>
            </a:r>
          </a:p>
          <a:p>
            <a:pPr lvl="1"/>
            <a:r>
              <a:rPr lang="en-US" dirty="0"/>
              <a:t>Out of this universe of sequences, choose the tag sequence which is most probable given the observation sequence of n words w</a:t>
            </a:r>
            <a:r>
              <a:rPr lang="en-US" baseline="-25000" dirty="0"/>
              <a:t>1</a:t>
            </a:r>
            <a:r>
              <a:rPr lang="en-US" dirty="0"/>
              <a:t>…</a:t>
            </a:r>
            <a:r>
              <a:rPr lang="en-US" dirty="0" err="1"/>
              <a:t>w</a:t>
            </a:r>
            <a:r>
              <a:rPr lang="en-US" baseline="-25000" dirty="0" err="1"/>
              <a:t>n</a:t>
            </a:r>
            <a:r>
              <a:rPr lang="en-US" dirty="0"/>
              <a:t>.</a:t>
            </a:r>
          </a:p>
          <a:p>
            <a:endParaRPr lang="en-US" dirty="0"/>
          </a:p>
        </p:txBody>
      </p:sp>
    </p:spTree>
    <p:extLst>
      <p:ext uri="{BB962C8B-B14F-4D97-AF65-F5344CB8AC3E}">
        <p14:creationId xmlns:p14="http://schemas.microsoft.com/office/powerpoint/2010/main" val="33263708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4687"/>
          </a:xfrm>
        </p:spPr>
        <p:txBody>
          <a:bodyPr>
            <a:normAutofit/>
          </a:bodyPr>
          <a:lstStyle/>
          <a:p>
            <a:r>
              <a:rPr lang="en-US" sz="3200" dirty="0"/>
              <a:t>HMM Part of Speech Tagging</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947" y="1129812"/>
            <a:ext cx="8135083"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7667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HMM Part of Speech Tagging</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736" y="1884484"/>
            <a:ext cx="7238633" cy="380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4898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HMM Part of Speech Tagging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203" y="1833563"/>
            <a:ext cx="8391573" cy="384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8709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Bayes Rule</a:t>
            </a:r>
          </a:p>
        </p:txBody>
      </p:sp>
      <p:sp>
        <p:nvSpPr>
          <p:cNvPr id="3" name="Content Placeholder 2"/>
          <p:cNvSpPr>
            <a:spLocks noGrp="1"/>
          </p:cNvSpPr>
          <p:nvPr>
            <p:ph idx="1"/>
          </p:nvPr>
        </p:nvSpPr>
        <p:spPr/>
        <p:txBody>
          <a:bodyPr>
            <a:normAutofit/>
          </a:bodyPr>
          <a:lstStyle/>
          <a:p>
            <a:r>
              <a:rPr lang="en-US" sz="2400" dirty="0">
                <a:solidFill>
                  <a:srgbClr val="00B0F0"/>
                </a:solidFill>
              </a:rPr>
              <a:t>Way to derive the probability of x given y </a:t>
            </a:r>
          </a:p>
          <a:p>
            <a:r>
              <a:rPr lang="en-US" sz="2400" dirty="0"/>
              <a:t>When we know: </a:t>
            </a:r>
          </a:p>
          <a:p>
            <a:r>
              <a:rPr lang="en-US" sz="2400" dirty="0"/>
              <a:t>the probability of </a:t>
            </a:r>
            <a:r>
              <a:rPr lang="en-US" sz="2400" b="1" i="1" dirty="0"/>
              <a:t>y </a:t>
            </a:r>
            <a:r>
              <a:rPr lang="en-US" sz="2400" dirty="0"/>
              <a:t>given </a:t>
            </a:r>
            <a:r>
              <a:rPr lang="en-US" sz="2400" b="1" i="1" dirty="0"/>
              <a:t>x</a:t>
            </a:r>
            <a:r>
              <a:rPr lang="en-US" sz="2400" dirty="0"/>
              <a:t>, </a:t>
            </a:r>
          </a:p>
          <a:p>
            <a:r>
              <a:rPr lang="en-US" sz="2400" dirty="0"/>
              <a:t>The probability of </a:t>
            </a:r>
            <a:r>
              <a:rPr lang="en-US" sz="2400" b="1" i="1" dirty="0"/>
              <a:t>x </a:t>
            </a:r>
            <a:r>
              <a:rPr lang="en-US" sz="2400" dirty="0"/>
              <a:t>and </a:t>
            </a:r>
          </a:p>
          <a:p>
            <a:r>
              <a:rPr lang="en-US" sz="2400" dirty="0"/>
              <a:t>the probability of </a:t>
            </a:r>
            <a:r>
              <a:rPr lang="en-US" sz="2400" b="1" i="1" dirty="0"/>
              <a:t>y</a:t>
            </a:r>
          </a:p>
          <a:p>
            <a:endParaRPr lang="en-US" sz="2400" b="1" i="1" dirty="0"/>
          </a:p>
          <a:p>
            <a:pPr>
              <a:lnSpc>
                <a:spcPct val="100000"/>
              </a:lnSpc>
              <a:spcBef>
                <a:spcPts val="0"/>
              </a:spcBef>
            </a:pPr>
            <a:r>
              <a:rPr lang="en-US" sz="2400" i="1" dirty="0"/>
              <a:t>P</a:t>
            </a:r>
            <a:r>
              <a:rPr lang="en-US" sz="2400" dirty="0"/>
              <a:t>(</a:t>
            </a:r>
            <a:r>
              <a:rPr lang="en-US" sz="2400" i="1" dirty="0"/>
              <a:t>x </a:t>
            </a:r>
            <a:r>
              <a:rPr lang="en-US" sz="2400" dirty="0"/>
              <a:t>| </a:t>
            </a:r>
            <a:r>
              <a:rPr lang="en-US" sz="2400" i="1" dirty="0"/>
              <a:t>y </a:t>
            </a:r>
            <a:r>
              <a:rPr lang="en-US" sz="2400" dirty="0"/>
              <a:t>)=      </a:t>
            </a:r>
            <a:r>
              <a:rPr lang="es-ES" sz="2400" i="1" dirty="0"/>
              <a:t>P</a:t>
            </a:r>
            <a:r>
              <a:rPr lang="es-ES" sz="2400" dirty="0"/>
              <a:t>( </a:t>
            </a:r>
            <a:r>
              <a:rPr lang="es-ES" sz="2400" i="1" dirty="0"/>
              <a:t>y </a:t>
            </a:r>
            <a:r>
              <a:rPr lang="es-ES" sz="2400" dirty="0"/>
              <a:t>| </a:t>
            </a:r>
            <a:r>
              <a:rPr lang="es-ES" sz="2400" i="1" dirty="0"/>
              <a:t>x </a:t>
            </a:r>
            <a:r>
              <a:rPr lang="es-ES" sz="2400" dirty="0"/>
              <a:t>)</a:t>
            </a:r>
            <a:r>
              <a:rPr lang="es-ES" sz="2400" i="1" dirty="0"/>
              <a:t>P</a:t>
            </a:r>
            <a:r>
              <a:rPr lang="es-ES" sz="2400" dirty="0"/>
              <a:t>( </a:t>
            </a:r>
            <a:r>
              <a:rPr lang="es-ES" sz="2400" i="1" dirty="0"/>
              <a:t>x</a:t>
            </a:r>
            <a:r>
              <a:rPr lang="es-ES" sz="2400" dirty="0"/>
              <a:t>)</a:t>
            </a:r>
          </a:p>
          <a:p>
            <a:pPr marL="0" indent="0">
              <a:lnSpc>
                <a:spcPct val="100000"/>
              </a:lnSpc>
              <a:spcBef>
                <a:spcPts val="0"/>
              </a:spcBef>
              <a:buNone/>
            </a:pPr>
            <a:r>
              <a:rPr lang="en-US" sz="2400" i="1" dirty="0"/>
              <a:t>                      _____________</a:t>
            </a:r>
          </a:p>
          <a:p>
            <a:pPr marL="0" indent="0">
              <a:lnSpc>
                <a:spcPct val="100000"/>
              </a:lnSpc>
              <a:spcBef>
                <a:spcPts val="0"/>
              </a:spcBef>
              <a:buNone/>
            </a:pPr>
            <a:r>
              <a:rPr lang="en-US" sz="2400" i="1" dirty="0"/>
              <a:t>                              P</a:t>
            </a:r>
            <a:r>
              <a:rPr lang="en-US" sz="2400" dirty="0"/>
              <a:t>( </a:t>
            </a:r>
            <a:r>
              <a:rPr lang="en-US" sz="2400" i="1" dirty="0"/>
              <a:t>y </a:t>
            </a:r>
            <a:r>
              <a:rPr lang="en-US" sz="2400" dirty="0"/>
              <a:t>)</a:t>
            </a:r>
          </a:p>
        </p:txBody>
      </p:sp>
    </p:spTree>
    <p:extLst>
      <p:ext uri="{BB962C8B-B14F-4D97-AF65-F5344CB8AC3E}">
        <p14:creationId xmlns:p14="http://schemas.microsoft.com/office/powerpoint/2010/main" val="3786590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Bayes Rule</a:t>
            </a:r>
          </a:p>
        </p:txBody>
      </p:sp>
      <p:sp>
        <p:nvSpPr>
          <p:cNvPr id="3" name="Content Placeholder 2"/>
          <p:cNvSpPr>
            <a:spLocks noGrp="1"/>
          </p:cNvSpPr>
          <p:nvPr>
            <p:ph idx="1"/>
          </p:nvPr>
        </p:nvSpPr>
        <p:spPr>
          <a:xfrm>
            <a:off x="838200" y="1490345"/>
            <a:ext cx="10515600" cy="4351338"/>
          </a:xfrm>
        </p:spPr>
        <p:txBody>
          <a:bodyPr>
            <a:normAutofit/>
          </a:bodyPr>
          <a:lstStyle/>
          <a:p>
            <a:r>
              <a:rPr lang="en-US" sz="2400" dirty="0">
                <a:solidFill>
                  <a:srgbClr val="00B0F0"/>
                </a:solidFill>
              </a:rPr>
              <a:t>Way to derive the probability of x given y </a:t>
            </a:r>
          </a:p>
          <a:p>
            <a:endParaRPr lang="en-US" sz="2400" dirty="0"/>
          </a:p>
        </p:txBody>
      </p:sp>
      <p:pic>
        <p:nvPicPr>
          <p:cNvPr id="4" name="Picture 3">
            <a:extLst>
              <a:ext uri="{FF2B5EF4-FFF2-40B4-BE49-F238E27FC236}">
                <a16:creationId xmlns:a16="http://schemas.microsoft.com/office/drawing/2014/main" id="{59002405-9EC3-4045-919F-EE5C22203213}"/>
              </a:ext>
            </a:extLst>
          </p:cNvPr>
          <p:cNvPicPr>
            <a:picLocks noChangeAspect="1"/>
          </p:cNvPicPr>
          <p:nvPr/>
        </p:nvPicPr>
        <p:blipFill>
          <a:blip r:embed="rId2"/>
          <a:stretch>
            <a:fillRect/>
          </a:stretch>
        </p:blipFill>
        <p:spPr>
          <a:xfrm>
            <a:off x="134620" y="2207895"/>
            <a:ext cx="6083300" cy="4453527"/>
          </a:xfrm>
          <a:prstGeom prst="rect">
            <a:avLst/>
          </a:prstGeom>
        </p:spPr>
      </p:pic>
      <p:pic>
        <p:nvPicPr>
          <p:cNvPr id="5" name="Picture 4">
            <a:extLst>
              <a:ext uri="{FF2B5EF4-FFF2-40B4-BE49-F238E27FC236}">
                <a16:creationId xmlns:a16="http://schemas.microsoft.com/office/drawing/2014/main" id="{7FF396E3-1A75-44D5-BFEA-529026D6633E}"/>
              </a:ext>
            </a:extLst>
          </p:cNvPr>
          <p:cNvPicPr>
            <a:picLocks noChangeAspect="1"/>
          </p:cNvPicPr>
          <p:nvPr/>
        </p:nvPicPr>
        <p:blipFill>
          <a:blip r:embed="rId3"/>
          <a:stretch>
            <a:fillRect/>
          </a:stretch>
        </p:blipFill>
        <p:spPr>
          <a:xfrm>
            <a:off x="6217920" y="2641284"/>
            <a:ext cx="5673090" cy="3994149"/>
          </a:xfrm>
          <a:prstGeom prst="rect">
            <a:avLst/>
          </a:prstGeom>
        </p:spPr>
      </p:pic>
    </p:spTree>
    <p:extLst>
      <p:ext uri="{BB962C8B-B14F-4D97-AF65-F5344CB8AC3E}">
        <p14:creationId xmlns:p14="http://schemas.microsoft.com/office/powerpoint/2010/main" val="20868956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HMM Part of Speech Tagging</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912" y="1297596"/>
            <a:ext cx="7855195" cy="5189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70167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HMM Part of Speech Tagging</a:t>
            </a:r>
          </a:p>
        </p:txBody>
      </p:sp>
      <p:sp>
        <p:nvSpPr>
          <p:cNvPr id="3" name="Content Placeholder 2"/>
          <p:cNvSpPr>
            <a:spLocks noGrp="1"/>
          </p:cNvSpPr>
          <p:nvPr>
            <p:ph idx="1"/>
          </p:nvPr>
        </p:nvSpPr>
        <p:spPr/>
        <p:txBody>
          <a:bodyPr>
            <a:normAutofit/>
          </a:bodyPr>
          <a:lstStyle/>
          <a:p>
            <a:r>
              <a:rPr lang="en-US" sz="2400" dirty="0">
                <a:solidFill>
                  <a:srgbClr val="00B0F0"/>
                </a:solidFill>
              </a:rPr>
              <a:t>Simplification:</a:t>
            </a:r>
            <a:r>
              <a:rPr lang="en-US" sz="2400" dirty="0"/>
              <a:t> Drop the denominator</a:t>
            </a:r>
          </a:p>
          <a:p>
            <a:r>
              <a:rPr lang="en-US" sz="2400" dirty="0"/>
              <a:t>Denominator is same for all the tag sequences (the word sequence is given)</a:t>
            </a:r>
          </a:p>
          <a:p>
            <a:r>
              <a:rPr lang="en-US" sz="2400" dirty="0"/>
              <a:t>Also </a:t>
            </a:r>
            <a:r>
              <a:rPr lang="en-US" sz="2400" i="1" dirty="0"/>
              <a:t>P</a:t>
            </a:r>
            <a:r>
              <a:rPr lang="en-US" sz="2400" dirty="0"/>
              <a:t>(</a:t>
            </a:r>
            <a:r>
              <a:rPr lang="en-US" sz="2400" i="1" dirty="0"/>
              <a:t>w</a:t>
            </a:r>
            <a:r>
              <a:rPr lang="en-US" sz="2400" dirty="0"/>
              <a:t>1,n) does not change for each tag sequence;</a:t>
            </a:r>
          </a:p>
          <a:p>
            <a:r>
              <a:rPr lang="en-US" sz="2400" dirty="0"/>
              <a:t>we are always asking about the most likely tag sequence for the same observation </a:t>
            </a:r>
            <a:r>
              <a:rPr lang="en-US" sz="2400" i="1" dirty="0"/>
              <a:t>w</a:t>
            </a:r>
            <a:r>
              <a:rPr lang="en-US" sz="2400" dirty="0"/>
              <a:t>1,n which must have the same probability </a:t>
            </a:r>
            <a:r>
              <a:rPr lang="en-US" sz="2400" i="1" dirty="0"/>
              <a:t>P</a:t>
            </a:r>
            <a:r>
              <a:rPr lang="en-US" sz="2400" dirty="0"/>
              <a:t>(</a:t>
            </a:r>
            <a:r>
              <a:rPr lang="en-US" sz="2400" i="1" dirty="0"/>
              <a:t>w</a:t>
            </a:r>
            <a:r>
              <a:rPr lang="en-US" sz="2400" dirty="0"/>
              <a:t>1,n)</a:t>
            </a:r>
          </a:p>
          <a:p>
            <a:r>
              <a:rPr lang="en-US" sz="2400" dirty="0"/>
              <a:t>For each tag sequence calculate the product of:</a:t>
            </a:r>
          </a:p>
          <a:p>
            <a:pPr lvl="1"/>
            <a:r>
              <a:rPr lang="en-US" sz="2000" dirty="0"/>
              <a:t>The probability of the word sequence given the tag sequence (</a:t>
            </a:r>
            <a:r>
              <a:rPr lang="en-US" sz="2000" b="1" dirty="0">
                <a:solidFill>
                  <a:srgbClr val="00B0F0"/>
                </a:solidFill>
              </a:rPr>
              <a:t>likelihood</a:t>
            </a:r>
            <a:r>
              <a:rPr lang="en-US" sz="2000" dirty="0"/>
              <a:t>)</a:t>
            </a:r>
          </a:p>
          <a:p>
            <a:pPr lvl="1"/>
            <a:r>
              <a:rPr lang="en-US" sz="2000" dirty="0"/>
              <a:t>The probability of the tag sequence (</a:t>
            </a:r>
            <a:r>
              <a:rPr lang="en-US" sz="2000" b="1" dirty="0">
                <a:solidFill>
                  <a:srgbClr val="00B0F0"/>
                </a:solidFill>
              </a:rPr>
              <a:t>prior probability</a:t>
            </a:r>
            <a:r>
              <a:rPr lang="en-US" sz="2000" dirty="0"/>
              <a:t>)</a:t>
            </a:r>
          </a:p>
          <a:p>
            <a:r>
              <a:rPr lang="en-US" sz="2400" dirty="0"/>
              <a:t>Still too hard</a:t>
            </a:r>
          </a:p>
        </p:txBody>
      </p:sp>
    </p:spTree>
    <p:extLst>
      <p:ext uri="{BB962C8B-B14F-4D97-AF65-F5344CB8AC3E}">
        <p14:creationId xmlns:p14="http://schemas.microsoft.com/office/powerpoint/2010/main" val="28071119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HMM Part of Speech Tagging</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202" y="1325440"/>
            <a:ext cx="7997336"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760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171700" y="228600"/>
            <a:ext cx="7772400" cy="1143000"/>
          </a:xfrm>
        </p:spPr>
        <p:txBody>
          <a:bodyPr/>
          <a:lstStyle/>
          <a:p>
            <a:pPr eaLnBrk="1" hangingPunct="1"/>
            <a:r>
              <a:rPr lang="en-US" altLang="zh-TW"/>
              <a:t>Technologies</a:t>
            </a:r>
          </a:p>
        </p:txBody>
      </p:sp>
      <p:sp>
        <p:nvSpPr>
          <p:cNvPr id="28675" name="Rectangle 3"/>
          <p:cNvSpPr>
            <a:spLocks noGrp="1" noChangeArrowheads="1"/>
          </p:cNvSpPr>
          <p:nvPr>
            <p:ph type="body" sz="half" idx="1"/>
          </p:nvPr>
        </p:nvSpPr>
        <p:spPr>
          <a:xfrm>
            <a:off x="2057400" y="1524000"/>
            <a:ext cx="5410200" cy="5181600"/>
          </a:xfrm>
        </p:spPr>
        <p:txBody>
          <a:bodyPr/>
          <a:lstStyle/>
          <a:p>
            <a:pPr eaLnBrk="1" hangingPunct="1"/>
            <a:r>
              <a:rPr lang="en-US" altLang="zh-TW" sz="2400" b="1"/>
              <a:t>Speech recognition</a:t>
            </a:r>
          </a:p>
          <a:p>
            <a:pPr lvl="1" eaLnBrk="1" hangingPunct="1"/>
            <a:r>
              <a:rPr lang="en-US" altLang="zh-TW"/>
              <a:t>Spoken language is recognized and transformed in into text as in dictation systems, into commands as in robot control systems, or into some other internal representation.</a:t>
            </a:r>
          </a:p>
          <a:p>
            <a:pPr eaLnBrk="1" hangingPunct="1"/>
            <a:r>
              <a:rPr lang="en-US" altLang="zh-TW" sz="2400" b="1"/>
              <a:t>Speech synthesis</a:t>
            </a:r>
          </a:p>
          <a:p>
            <a:pPr lvl="1" eaLnBrk="1" hangingPunct="1"/>
            <a:r>
              <a:rPr lang="en-US" altLang="zh-TW"/>
              <a:t>Utterances in spoken language are produced from text (text-to-speech systems) or from internal representations of words or sentences (concept-to-speech systems)</a:t>
            </a:r>
          </a:p>
        </p:txBody>
      </p:sp>
      <p:pic>
        <p:nvPicPr>
          <p:cNvPr id="28676" name="Picture 8"/>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7924801" y="2209800"/>
            <a:ext cx="2468563" cy="876300"/>
          </a:xfrm>
          <a:noFill/>
        </p:spPr>
      </p:pic>
      <p:sp>
        <p:nvSpPr>
          <p:cNvPr id="28677" name="Rectangle 4"/>
          <p:cNvSpPr>
            <a:spLocks noChangeArrowheads="1"/>
          </p:cNvSpPr>
          <p:nvPr/>
        </p:nvSpPr>
        <p:spPr bwMode="auto">
          <a:xfrm>
            <a:off x="2208213" y="3284539"/>
            <a:ext cx="7772400" cy="130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endParaRPr lang="en-US" altLang="zh-TW" sz="2000"/>
          </a:p>
        </p:txBody>
      </p:sp>
      <p:pic>
        <p:nvPicPr>
          <p:cNvPr id="28678" name="Picture 10"/>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7848600" y="4171951"/>
            <a:ext cx="2446338" cy="830263"/>
          </a:xfrm>
          <a:noFill/>
        </p:spPr>
      </p:pic>
    </p:spTree>
    <p:extLst>
      <p:ext uri="{BB962C8B-B14F-4D97-AF65-F5344CB8AC3E}">
        <p14:creationId xmlns:p14="http://schemas.microsoft.com/office/powerpoint/2010/main" val="3478579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Back ground – Chain rule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196" y="1676400"/>
            <a:ext cx="893566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294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Background – Markov assumption</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767840"/>
            <a:ext cx="8050362" cy="470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8606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HMM Part of Speech Tagging</a:t>
            </a:r>
          </a:p>
        </p:txBody>
      </p:sp>
      <p:sp>
        <p:nvSpPr>
          <p:cNvPr id="3" name="Content Placeholder 2"/>
          <p:cNvSpPr>
            <a:spLocks noGrp="1"/>
          </p:cNvSpPr>
          <p:nvPr>
            <p:ph idx="1"/>
          </p:nvPr>
        </p:nvSpPr>
        <p:spPr/>
        <p:txBody>
          <a:bodyPr>
            <a:normAutofit/>
          </a:bodyPr>
          <a:lstStyle/>
          <a:p>
            <a:r>
              <a:rPr lang="en-US" sz="2400" dirty="0">
                <a:solidFill>
                  <a:srgbClr val="00B0F0"/>
                </a:solidFill>
              </a:rPr>
              <a:t>2 simplifying assumptions </a:t>
            </a:r>
          </a:p>
          <a:p>
            <a:r>
              <a:rPr lang="en-US" sz="2400" dirty="0"/>
              <a:t>make it possible to estimate the probability of tag sequences given word sequences:</a:t>
            </a:r>
          </a:p>
          <a:p>
            <a:r>
              <a:rPr lang="en-US" sz="2400" dirty="0"/>
              <a:t>1) the probability of a word is only dependent on its own POS tag - </a:t>
            </a:r>
            <a:r>
              <a:rPr lang="en-US" sz="2400" dirty="0">
                <a:solidFill>
                  <a:srgbClr val="FF0000"/>
                </a:solidFill>
              </a:rPr>
              <a:t>likelihood</a:t>
            </a:r>
          </a:p>
          <a:p>
            <a:r>
              <a:rPr lang="en-US" sz="2400" dirty="0"/>
              <a:t>that it is </a:t>
            </a:r>
            <a:r>
              <a:rPr lang="en-US" sz="2400" dirty="0">
                <a:solidFill>
                  <a:srgbClr val="FFC000"/>
                </a:solidFill>
              </a:rPr>
              <a:t>independent of other words around it, and of the other tags </a:t>
            </a:r>
            <a:r>
              <a:rPr lang="en-US" sz="2400" dirty="0"/>
              <a:t>around it </a:t>
            </a:r>
          </a:p>
          <a:p>
            <a:r>
              <a:rPr lang="en-US" sz="2400" dirty="0"/>
              <a:t>2) the probability of a POS tag is only dependent on the previous POS tag - </a:t>
            </a:r>
            <a:r>
              <a:rPr lang="en-US" sz="2400" dirty="0">
                <a:solidFill>
                  <a:srgbClr val="FF0000"/>
                </a:solidFill>
              </a:rPr>
              <a:t>prior</a:t>
            </a:r>
          </a:p>
        </p:txBody>
      </p:sp>
    </p:spTree>
    <p:extLst>
      <p:ext uri="{BB962C8B-B14F-4D97-AF65-F5344CB8AC3E}">
        <p14:creationId xmlns:p14="http://schemas.microsoft.com/office/powerpoint/2010/main" val="142461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6844"/>
          </a:xfrm>
        </p:spPr>
        <p:txBody>
          <a:bodyPr>
            <a:normAutofit/>
          </a:bodyPr>
          <a:lstStyle/>
          <a:p>
            <a:r>
              <a:rPr lang="en-US" sz="3200" dirty="0"/>
              <a:t>HMM Part of Speech Tagging</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789" y="1101970"/>
            <a:ext cx="7696200"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09920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t>Disambiguating “race”</a:t>
            </a:r>
          </a:p>
        </p:txBody>
      </p:sp>
      <p:pic>
        <p:nvPicPr>
          <p:cNvPr id="128004" name="Picture 4" descr="racepos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30388"/>
            <a:ext cx="7315200" cy="1522412"/>
          </a:xfrm>
          <a:prstGeom prst="rect">
            <a:avLst/>
          </a:prstGeom>
          <a:noFill/>
          <a:extLst>
            <a:ext uri="{909E8E84-426E-40DD-AFC4-6F175D3DCCD1}">
              <a14:hiddenFill xmlns:a14="http://schemas.microsoft.com/office/drawing/2010/main">
                <a:solidFill>
                  <a:srgbClr val="FFFFFF"/>
                </a:solidFill>
              </a14:hiddenFill>
            </a:ext>
          </a:extLst>
        </p:spPr>
      </p:pic>
      <p:pic>
        <p:nvPicPr>
          <p:cNvPr id="128005" name="Picture 5" descr="raceposwr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027488"/>
            <a:ext cx="7315200" cy="15351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6049108"/>
            <a:ext cx="114300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 In 45-tag Penn </a:t>
            </a:r>
            <a:r>
              <a:rPr lang="en-US" dirty="0" err="1"/>
              <a:t>tagset</a:t>
            </a:r>
            <a:r>
              <a:rPr lang="en-US" dirty="0"/>
              <a:t> time-adverbs like </a:t>
            </a:r>
            <a:r>
              <a:rPr lang="en-US" i="1" dirty="0"/>
              <a:t>tomorrow </a:t>
            </a:r>
            <a:r>
              <a:rPr lang="en-US" dirty="0"/>
              <a:t>are tagged as NN;</a:t>
            </a:r>
          </a:p>
          <a:p>
            <a:pPr marL="285750" indent="-285750">
              <a:buFont typeface="Arial" panose="020B0604020202020204" pitchFamily="34" charset="0"/>
              <a:buChar char="•"/>
            </a:pPr>
            <a:r>
              <a:rPr lang="en-US" dirty="0"/>
              <a:t>In 87-tag Brown </a:t>
            </a:r>
            <a:r>
              <a:rPr lang="en-US" dirty="0" err="1"/>
              <a:t>tagset</a:t>
            </a:r>
            <a:r>
              <a:rPr lang="en-US" dirty="0"/>
              <a:t> they appear as NR which is Adverbial noun such as home, west, tomorrow, Friday, North. </a:t>
            </a:r>
          </a:p>
          <a:p>
            <a:pPr marL="285750" indent="-285750">
              <a:buFont typeface="Arial" panose="020B0604020202020204" pitchFamily="34" charset="0"/>
              <a:buChar char="•"/>
            </a:pPr>
            <a:r>
              <a:rPr lang="en-US" dirty="0"/>
              <a:t>In Penn </a:t>
            </a:r>
            <a:r>
              <a:rPr lang="en-US" dirty="0" err="1"/>
              <a:t>Tagset</a:t>
            </a:r>
            <a:r>
              <a:rPr lang="en-US" dirty="0"/>
              <a:t>, NNP is proper noun</a:t>
            </a:r>
          </a:p>
        </p:txBody>
      </p:sp>
    </p:spTree>
    <p:extLst>
      <p:ext uri="{BB962C8B-B14F-4D97-AF65-F5344CB8AC3E}">
        <p14:creationId xmlns:p14="http://schemas.microsoft.com/office/powerpoint/2010/main" val="3751722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49" y="76273"/>
            <a:ext cx="10515600" cy="741607"/>
          </a:xfrm>
        </p:spPr>
        <p:txBody>
          <a:bodyPr>
            <a:normAutofit/>
          </a:bodyPr>
          <a:lstStyle/>
          <a:p>
            <a:r>
              <a:rPr lang="en-US" sz="3200" dirty="0"/>
              <a:t>HMM Part of Speech Tagging</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712" y="766762"/>
            <a:ext cx="7640515"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FE6233C0-86D5-4FBD-86DD-669F8D2F460D}"/>
              </a:ext>
            </a:extLst>
          </p:cNvPr>
          <p:cNvSpPr txBox="1"/>
          <p:nvPr/>
        </p:nvSpPr>
        <p:spPr>
          <a:xfrm>
            <a:off x="668215" y="6307015"/>
            <a:ext cx="11160370" cy="369332"/>
          </a:xfrm>
          <a:prstGeom prst="rect">
            <a:avLst/>
          </a:prstGeom>
          <a:noFill/>
        </p:spPr>
        <p:txBody>
          <a:bodyPr wrap="square" rtlCol="0">
            <a:spAutoFit/>
          </a:bodyPr>
          <a:lstStyle/>
          <a:p>
            <a:r>
              <a:rPr lang="en-US" dirty="0"/>
              <a:t>P(NN|DT) - If we were expecting a determiner tag DT, how likely is it that the next POS tag would be NN? </a:t>
            </a:r>
          </a:p>
        </p:txBody>
      </p:sp>
    </p:spTree>
    <p:extLst>
      <p:ext uri="{BB962C8B-B14F-4D97-AF65-F5344CB8AC3E}">
        <p14:creationId xmlns:p14="http://schemas.microsoft.com/office/powerpoint/2010/main" val="12120889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normAutofit/>
          </a:bodyPr>
          <a:lstStyle/>
          <a:p>
            <a:r>
              <a:rPr lang="en-US" sz="3200" dirty="0"/>
              <a:t>HMM Part of Speech Tagging</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779" y="894984"/>
            <a:ext cx="7372350"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68215" y="6307015"/>
            <a:ext cx="11160370" cy="369332"/>
          </a:xfrm>
          <a:prstGeom prst="rect">
            <a:avLst/>
          </a:prstGeom>
          <a:noFill/>
        </p:spPr>
        <p:txBody>
          <a:bodyPr wrap="square" rtlCol="0">
            <a:spAutoFit/>
          </a:bodyPr>
          <a:lstStyle/>
          <a:p>
            <a:r>
              <a:rPr lang="en-US" dirty="0"/>
              <a:t>P(</a:t>
            </a:r>
            <a:r>
              <a:rPr lang="en-US" dirty="0" err="1"/>
              <a:t>is|VBZ</a:t>
            </a:r>
            <a:r>
              <a:rPr lang="en-US" dirty="0"/>
              <a:t>) - If we were expecting a third person singular verb, how likely is it that this verb would be </a:t>
            </a:r>
            <a:r>
              <a:rPr lang="en-US" i="1" dirty="0"/>
              <a:t>is</a:t>
            </a:r>
            <a:r>
              <a:rPr lang="en-US" dirty="0"/>
              <a:t>? </a:t>
            </a:r>
          </a:p>
        </p:txBody>
      </p:sp>
    </p:spTree>
    <p:extLst>
      <p:ext uri="{BB962C8B-B14F-4D97-AF65-F5344CB8AC3E}">
        <p14:creationId xmlns:p14="http://schemas.microsoft.com/office/powerpoint/2010/main" val="7162484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231" y="1311248"/>
            <a:ext cx="8184905" cy="5206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838200" y="365126"/>
            <a:ext cx="10515600" cy="736844"/>
          </a:xfrm>
        </p:spPr>
        <p:txBody>
          <a:bodyPr>
            <a:normAutofit/>
          </a:bodyPr>
          <a:lstStyle/>
          <a:p>
            <a:r>
              <a:rPr lang="en-US" sz="3200" dirty="0"/>
              <a:t>HMM Part of Speech Tagging - Summary</a:t>
            </a:r>
          </a:p>
        </p:txBody>
      </p:sp>
    </p:spTree>
    <p:extLst>
      <p:ext uri="{BB962C8B-B14F-4D97-AF65-F5344CB8AC3E}">
        <p14:creationId xmlns:p14="http://schemas.microsoft.com/office/powerpoint/2010/main" val="34221371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5.5.1 Computing the most-likely tag sequence: A motivating example</a:t>
            </a:r>
            <a:endParaRPr lang="en-US" sz="3200" dirty="0"/>
          </a:p>
        </p:txBody>
      </p:sp>
      <p:sp>
        <p:nvSpPr>
          <p:cNvPr id="3" name="Content Placeholder 2"/>
          <p:cNvSpPr>
            <a:spLocks noGrp="1"/>
          </p:cNvSpPr>
          <p:nvPr>
            <p:ph idx="1"/>
          </p:nvPr>
        </p:nvSpPr>
        <p:spPr/>
        <p:txBody>
          <a:bodyPr>
            <a:normAutofit/>
          </a:bodyPr>
          <a:lstStyle/>
          <a:p>
            <a:r>
              <a:rPr lang="en-US" dirty="0">
                <a:solidFill>
                  <a:srgbClr val="00B0F0"/>
                </a:solidFill>
              </a:rPr>
              <a:t>The previous section summary:</a:t>
            </a:r>
          </a:p>
          <a:p>
            <a:r>
              <a:rPr lang="en-US" dirty="0"/>
              <a:t>the HMM tagging algorithm chooses as the most likely tag sequence the one that maximizes the product of two terms; </a:t>
            </a:r>
          </a:p>
          <a:p>
            <a:r>
              <a:rPr lang="en-US" dirty="0"/>
              <a:t>the probability of the sequence of tags, and the probability of each tag generating a word. </a:t>
            </a:r>
          </a:p>
          <a:p>
            <a:r>
              <a:rPr lang="en-US" dirty="0"/>
              <a:t>Now, show for a sentence </a:t>
            </a:r>
          </a:p>
          <a:p>
            <a:pPr lvl="1"/>
            <a:r>
              <a:rPr lang="en-US" dirty="0"/>
              <a:t>how the correct tag sequence achieves a higher probability </a:t>
            </a:r>
          </a:p>
          <a:p>
            <a:pPr lvl="1"/>
            <a:r>
              <a:rPr lang="en-US" dirty="0"/>
              <a:t>than one of the many possible wrong sequences.</a:t>
            </a:r>
          </a:p>
        </p:txBody>
      </p:sp>
    </p:spTree>
    <p:extLst>
      <p:ext uri="{BB962C8B-B14F-4D97-AF65-F5344CB8AC3E}">
        <p14:creationId xmlns:p14="http://schemas.microsoft.com/office/powerpoint/2010/main" val="13973278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511"/>
          </a:xfrm>
        </p:spPr>
        <p:txBody>
          <a:bodyPr>
            <a:normAutofit/>
          </a:bodyPr>
          <a:lstStyle/>
          <a:p>
            <a:r>
              <a:rPr lang="en-US" sz="2800" b="1" dirty="0"/>
              <a:t>5.5.1 Computing the most-likely tag sequence: A motivating example</a:t>
            </a:r>
            <a:endParaRPr lang="en-US" sz="2800" dirty="0"/>
          </a:p>
        </p:txBody>
      </p:sp>
      <p:sp>
        <p:nvSpPr>
          <p:cNvPr id="3" name="Content Placeholder 2"/>
          <p:cNvSpPr>
            <a:spLocks noGrp="1"/>
          </p:cNvSpPr>
          <p:nvPr>
            <p:ph idx="1"/>
          </p:nvPr>
        </p:nvSpPr>
        <p:spPr>
          <a:xfrm>
            <a:off x="838200" y="1382280"/>
            <a:ext cx="10515600" cy="4141421"/>
          </a:xfrm>
        </p:spPr>
        <p:txBody>
          <a:bodyPr>
            <a:normAutofit lnSpcReduction="10000"/>
          </a:bodyPr>
          <a:lstStyle/>
          <a:p>
            <a:pPr marL="228600" lvl="1">
              <a:spcBef>
                <a:spcPts val="1000"/>
              </a:spcBef>
            </a:pPr>
            <a:r>
              <a:rPr lang="en-US" sz="2200" dirty="0"/>
              <a:t>In (1) </a:t>
            </a:r>
            <a:r>
              <a:rPr lang="en-US" sz="2200" i="1" dirty="0"/>
              <a:t>race </a:t>
            </a:r>
            <a:r>
              <a:rPr lang="en-US" sz="2200" dirty="0"/>
              <a:t>is a verb (VB) while in (2) </a:t>
            </a:r>
            <a:r>
              <a:rPr lang="en-US" sz="2200" i="1" dirty="0"/>
              <a:t>race </a:t>
            </a:r>
            <a:r>
              <a:rPr lang="en-US" sz="2200" dirty="0"/>
              <a:t>is a common noun (NN):</a:t>
            </a:r>
            <a:endParaRPr lang="en-US" sz="2200" dirty="0">
              <a:solidFill>
                <a:srgbClr val="00B0F0"/>
              </a:solidFill>
              <a:latin typeface="Times New Roman" pitchFamily="18" charset="0"/>
              <a:cs typeface="Times New Roman" pitchFamily="18" charset="0"/>
            </a:endParaRPr>
          </a:p>
          <a:p>
            <a:pPr marL="457200" lvl="1" indent="-457200">
              <a:spcBef>
                <a:spcPts val="1000"/>
              </a:spcBef>
              <a:buFont typeface="+mj-lt"/>
              <a:buAutoNum type="arabicPeriod"/>
            </a:pPr>
            <a:r>
              <a:rPr lang="en-US" sz="2200" dirty="0">
                <a:solidFill>
                  <a:srgbClr val="00B0F0"/>
                </a:solidFill>
                <a:latin typeface="Times New Roman" pitchFamily="18" charset="0"/>
                <a:cs typeface="Times New Roman" pitchFamily="18" charset="0"/>
              </a:rPr>
              <a:t>Secretariat is expected to </a:t>
            </a:r>
            <a:r>
              <a:rPr lang="en-US" sz="2200" b="1" dirty="0">
                <a:solidFill>
                  <a:srgbClr val="00B0F0"/>
                </a:solidFill>
                <a:latin typeface="Times New Roman" pitchFamily="18" charset="0"/>
                <a:cs typeface="Times New Roman" pitchFamily="18" charset="0"/>
              </a:rPr>
              <a:t>race/VB</a:t>
            </a:r>
            <a:r>
              <a:rPr lang="en-US" sz="2200" dirty="0">
                <a:solidFill>
                  <a:srgbClr val="00B0F0"/>
                </a:solidFill>
                <a:latin typeface="Times New Roman" pitchFamily="18" charset="0"/>
                <a:cs typeface="Times New Roman" pitchFamily="18" charset="0"/>
              </a:rPr>
              <a:t> tomorrow</a:t>
            </a:r>
          </a:p>
          <a:p>
            <a:endParaRPr lang="en-US" sz="2200" dirty="0">
              <a:latin typeface="Times New Roman" pitchFamily="18" charset="0"/>
              <a:cs typeface="Times New Roman" pitchFamily="18" charset="0"/>
            </a:endParaRPr>
          </a:p>
          <a:p>
            <a:pPr lvl="1">
              <a:buFontTx/>
              <a:buNone/>
            </a:pPr>
            <a:r>
              <a:rPr lang="en-US" sz="2200" dirty="0">
                <a:latin typeface="Times New Roman" pitchFamily="18" charset="0"/>
                <a:cs typeface="Times New Roman" pitchFamily="18" charset="0"/>
              </a:rPr>
              <a:t>Secretariat/NNP is/VBZ expected/VBN to/TO </a:t>
            </a:r>
            <a:r>
              <a:rPr lang="en-US" sz="2200" b="1" dirty="0">
                <a:solidFill>
                  <a:srgbClr val="FF0000"/>
                </a:solidFill>
                <a:latin typeface="Times New Roman" pitchFamily="18" charset="0"/>
                <a:cs typeface="Times New Roman" pitchFamily="18" charset="0"/>
              </a:rPr>
              <a:t>race/VB</a:t>
            </a:r>
            <a:r>
              <a:rPr lang="en-US" sz="2200" dirty="0">
                <a:latin typeface="Times New Roman" pitchFamily="18" charset="0"/>
                <a:cs typeface="Times New Roman" pitchFamily="18" charset="0"/>
              </a:rPr>
              <a:t> tomorrow/NR</a:t>
            </a:r>
          </a:p>
          <a:p>
            <a:pPr lvl="1">
              <a:buFontTx/>
              <a:buNone/>
            </a:pP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2. </a:t>
            </a:r>
            <a:r>
              <a:rPr lang="en-US" sz="2200" dirty="0">
                <a:solidFill>
                  <a:srgbClr val="00B0F0"/>
                </a:solidFill>
                <a:latin typeface="Times New Roman" pitchFamily="18" charset="0"/>
                <a:cs typeface="Times New Roman" pitchFamily="18" charset="0"/>
              </a:rPr>
              <a:t>People continue to inquire the reason for the </a:t>
            </a:r>
            <a:r>
              <a:rPr lang="en-US" sz="2200" b="1" dirty="0">
                <a:solidFill>
                  <a:srgbClr val="00B0F0"/>
                </a:solidFill>
                <a:latin typeface="Times New Roman" pitchFamily="18" charset="0"/>
                <a:cs typeface="Times New Roman" pitchFamily="18" charset="0"/>
              </a:rPr>
              <a:t>race/NN</a:t>
            </a:r>
            <a:r>
              <a:rPr lang="en-US" sz="2200" dirty="0">
                <a:solidFill>
                  <a:srgbClr val="00B0F0"/>
                </a:solidFill>
                <a:latin typeface="Times New Roman" pitchFamily="18" charset="0"/>
                <a:cs typeface="Times New Roman" pitchFamily="18" charset="0"/>
              </a:rPr>
              <a:t> for outer space</a:t>
            </a:r>
          </a:p>
          <a:p>
            <a:pPr lvl="1">
              <a:buFontTx/>
              <a:buNone/>
            </a:pPr>
            <a:endParaRPr lang="en-US" sz="2200" dirty="0">
              <a:latin typeface="Times New Roman" pitchFamily="18" charset="0"/>
              <a:cs typeface="Times New Roman" pitchFamily="18" charset="0"/>
            </a:endParaRPr>
          </a:p>
          <a:p>
            <a:pPr lvl="1">
              <a:buFontTx/>
              <a:buNone/>
            </a:pPr>
            <a:r>
              <a:rPr lang="en-US" sz="2200" dirty="0">
                <a:latin typeface="Times New Roman" pitchFamily="18" charset="0"/>
                <a:cs typeface="Times New Roman" pitchFamily="18" charset="0"/>
              </a:rPr>
              <a:t>People/NNS continue/VBP to/TO inquire/VB the/DT reason/NN for/IN the/DT </a:t>
            </a:r>
            <a:r>
              <a:rPr lang="en-US" sz="2200" b="1" dirty="0">
                <a:solidFill>
                  <a:srgbClr val="FF0000"/>
                </a:solidFill>
                <a:latin typeface="Times New Roman" pitchFamily="18" charset="0"/>
                <a:cs typeface="Times New Roman" pitchFamily="18" charset="0"/>
              </a:rPr>
              <a:t>race/NN</a:t>
            </a:r>
            <a:r>
              <a:rPr lang="en-US" sz="2200" dirty="0">
                <a:solidFill>
                  <a:srgbClr val="FF0000"/>
                </a:solidFill>
                <a:latin typeface="Times New Roman" pitchFamily="18" charset="0"/>
                <a:cs typeface="Times New Roman" pitchFamily="18" charset="0"/>
              </a:rPr>
              <a:t> </a:t>
            </a:r>
            <a:r>
              <a:rPr lang="en-US" sz="2200" dirty="0">
                <a:latin typeface="Times New Roman" pitchFamily="18" charset="0"/>
                <a:cs typeface="Times New Roman" pitchFamily="18" charset="0"/>
              </a:rPr>
              <a:t>for/IN outer/JJ space/NN</a:t>
            </a:r>
          </a:p>
          <a:p>
            <a:r>
              <a:rPr lang="en-US" sz="2200" dirty="0">
                <a:solidFill>
                  <a:srgbClr val="00B0F0"/>
                </a:solidFill>
              </a:rPr>
              <a:t>Problem: resolve the part-of-speech ambiguity of the word </a:t>
            </a:r>
            <a:r>
              <a:rPr lang="en-US" sz="2200" i="1" dirty="0">
                <a:solidFill>
                  <a:srgbClr val="00B0F0"/>
                </a:solidFill>
              </a:rPr>
              <a:t>race</a:t>
            </a:r>
          </a:p>
          <a:p>
            <a:pPr lvl="1"/>
            <a:r>
              <a:rPr lang="en-US" sz="2200" dirty="0"/>
              <a:t>can be a noun or a verb in English</a:t>
            </a:r>
          </a:p>
          <a:p>
            <a:pPr lvl="1">
              <a:buFontTx/>
              <a:buNone/>
            </a:pPr>
            <a:endParaRPr lang="en-US" dirty="0">
              <a:latin typeface="Times New Roman" pitchFamily="18" charset="0"/>
              <a:cs typeface="Times New Roman" pitchFamily="18" charset="0"/>
            </a:endParaRPr>
          </a:p>
          <a:p>
            <a:endParaRPr lang="en-US" dirty="0"/>
          </a:p>
        </p:txBody>
      </p:sp>
      <p:sp>
        <p:nvSpPr>
          <p:cNvPr id="4" name="TextBox 3"/>
          <p:cNvSpPr txBox="1"/>
          <p:nvPr/>
        </p:nvSpPr>
        <p:spPr>
          <a:xfrm>
            <a:off x="602672" y="5728345"/>
            <a:ext cx="114300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 In 45-tag Penn </a:t>
            </a:r>
            <a:r>
              <a:rPr lang="en-US" dirty="0" err="1"/>
              <a:t>tagset</a:t>
            </a:r>
            <a:r>
              <a:rPr lang="en-US" dirty="0"/>
              <a:t> time-adverbs like </a:t>
            </a:r>
            <a:r>
              <a:rPr lang="en-US" i="1" dirty="0"/>
              <a:t>tomorrow </a:t>
            </a:r>
            <a:r>
              <a:rPr lang="en-US" dirty="0"/>
              <a:t>are tagged as NN;</a:t>
            </a:r>
          </a:p>
          <a:p>
            <a:pPr marL="285750" indent="-285750">
              <a:buFont typeface="Arial" panose="020B0604020202020204" pitchFamily="34" charset="0"/>
              <a:buChar char="•"/>
            </a:pPr>
            <a:r>
              <a:rPr lang="en-US" dirty="0"/>
              <a:t>In 87-tag Brown </a:t>
            </a:r>
            <a:r>
              <a:rPr lang="en-US" dirty="0" err="1"/>
              <a:t>tagset</a:t>
            </a:r>
            <a:r>
              <a:rPr lang="en-US" dirty="0"/>
              <a:t> they appear as NR which is Adverbial noun such as home, west, tomorrow, Friday, North. </a:t>
            </a:r>
          </a:p>
          <a:p>
            <a:pPr marL="285750" indent="-285750">
              <a:buFont typeface="Arial" panose="020B0604020202020204" pitchFamily="34" charset="0"/>
              <a:buChar char="•"/>
            </a:pPr>
            <a:r>
              <a:rPr lang="en-US" dirty="0"/>
              <a:t>In Penn </a:t>
            </a:r>
            <a:r>
              <a:rPr lang="en-US" dirty="0" err="1"/>
              <a:t>Tagset</a:t>
            </a:r>
            <a:r>
              <a:rPr lang="en-US" dirty="0"/>
              <a:t>, NNP is proper noun</a:t>
            </a:r>
          </a:p>
        </p:txBody>
      </p:sp>
    </p:spTree>
    <p:extLst>
      <p:ext uri="{BB962C8B-B14F-4D97-AF65-F5344CB8AC3E}">
        <p14:creationId xmlns:p14="http://schemas.microsoft.com/office/powerpoint/2010/main" val="2480419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Speech Synthesis </a:t>
            </a:r>
          </a:p>
        </p:txBody>
      </p:sp>
      <p:sp>
        <p:nvSpPr>
          <p:cNvPr id="3" name="Content Placeholder 2"/>
          <p:cNvSpPr>
            <a:spLocks noGrp="1"/>
          </p:cNvSpPr>
          <p:nvPr>
            <p:ph idx="1"/>
          </p:nvPr>
        </p:nvSpPr>
        <p:spPr/>
        <p:txBody>
          <a:bodyPr>
            <a:normAutofit/>
          </a:bodyPr>
          <a:lstStyle/>
          <a:p>
            <a:r>
              <a:rPr lang="en-US" sz="2400" dirty="0"/>
              <a:t>part-of-speech can tell about how the word is pronounced</a:t>
            </a:r>
          </a:p>
          <a:p>
            <a:r>
              <a:rPr lang="en-US" sz="2400" dirty="0"/>
              <a:t>the word </a:t>
            </a:r>
            <a:r>
              <a:rPr lang="en-US" sz="2400" i="1" dirty="0"/>
              <a:t>content</a:t>
            </a:r>
            <a:r>
              <a:rPr lang="en-US" sz="2400" dirty="0"/>
              <a:t>, can be a noun or an adjective </a:t>
            </a:r>
          </a:p>
          <a:p>
            <a:r>
              <a:rPr lang="en-US" sz="2400" dirty="0"/>
              <a:t>They are pronounced differently </a:t>
            </a:r>
          </a:p>
          <a:p>
            <a:pPr lvl="1"/>
            <a:r>
              <a:rPr lang="en-US" sz="2000" dirty="0"/>
              <a:t>(the noun is pronounced </a:t>
            </a:r>
            <a:r>
              <a:rPr lang="en-US" sz="2000" i="1" dirty="0" err="1"/>
              <a:t>CONtent</a:t>
            </a:r>
            <a:r>
              <a:rPr lang="en-US" sz="2000" i="1" dirty="0"/>
              <a:t> </a:t>
            </a:r>
            <a:r>
              <a:rPr lang="en-US" sz="2000" dirty="0"/>
              <a:t>and the adjective </a:t>
            </a:r>
            <a:r>
              <a:rPr lang="en-US" sz="2000" i="1" dirty="0" err="1"/>
              <a:t>conTENT</a:t>
            </a:r>
            <a:r>
              <a:rPr lang="en-US" sz="2000" dirty="0"/>
              <a:t>)</a:t>
            </a:r>
          </a:p>
          <a:p>
            <a:pPr lvl="1"/>
            <a:r>
              <a:rPr lang="en-US" sz="2000" dirty="0"/>
              <a:t>(Other pairs like this include </a:t>
            </a:r>
            <a:r>
              <a:rPr lang="en-US" sz="2000" i="1" dirty="0" err="1"/>
              <a:t>OBject</a:t>
            </a:r>
            <a:r>
              <a:rPr lang="en-US" sz="2000" i="1" dirty="0"/>
              <a:t> </a:t>
            </a:r>
            <a:r>
              <a:rPr lang="en-US" sz="2000" dirty="0"/>
              <a:t>(noun) and </a:t>
            </a:r>
            <a:r>
              <a:rPr lang="en-US" sz="2000" i="1" dirty="0" err="1"/>
              <a:t>obJECT</a:t>
            </a:r>
            <a:r>
              <a:rPr lang="en-US" sz="2000" i="1" dirty="0"/>
              <a:t> </a:t>
            </a:r>
            <a:r>
              <a:rPr lang="en-US" sz="2000" dirty="0"/>
              <a:t>(verb), </a:t>
            </a:r>
            <a:r>
              <a:rPr lang="en-US" sz="2000" i="1" dirty="0" err="1"/>
              <a:t>DIScount</a:t>
            </a:r>
            <a:r>
              <a:rPr lang="en-US" sz="2000" i="1" dirty="0"/>
              <a:t> </a:t>
            </a:r>
            <a:r>
              <a:rPr lang="en-US" sz="2000" dirty="0"/>
              <a:t>(noun) and </a:t>
            </a:r>
            <a:r>
              <a:rPr lang="en-US" sz="2000" i="1" dirty="0"/>
              <a:t>dis-COUNT </a:t>
            </a:r>
            <a:r>
              <a:rPr lang="en-US" sz="2000" dirty="0"/>
              <a:t>(verb)</a:t>
            </a:r>
          </a:p>
          <a:p>
            <a:r>
              <a:rPr lang="en-US" sz="2400" dirty="0"/>
              <a:t>Knowing the part-of-speech can produce more natural pronunciations in a speech synthesis system and more accuracy in a speech recognition system</a:t>
            </a:r>
          </a:p>
        </p:txBody>
      </p:sp>
    </p:spTree>
    <p:extLst>
      <p:ext uri="{BB962C8B-B14F-4D97-AF65-F5344CB8AC3E}">
        <p14:creationId xmlns:p14="http://schemas.microsoft.com/office/powerpoint/2010/main" val="1363476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5.5.1 Computing the most-likely tag sequence: A motivating example</a:t>
            </a:r>
            <a:endParaRPr lang="en-US" sz="2800" dirty="0"/>
          </a:p>
        </p:txBody>
      </p:sp>
      <p:sp>
        <p:nvSpPr>
          <p:cNvPr id="3" name="Content Placeholder 2"/>
          <p:cNvSpPr>
            <a:spLocks noGrp="1"/>
          </p:cNvSpPr>
          <p:nvPr>
            <p:ph idx="1"/>
          </p:nvPr>
        </p:nvSpPr>
        <p:spPr/>
        <p:txBody>
          <a:bodyPr>
            <a:normAutofit/>
          </a:bodyPr>
          <a:lstStyle/>
          <a:p>
            <a:r>
              <a:rPr lang="en-US" sz="2400" dirty="0">
                <a:solidFill>
                  <a:srgbClr val="00B0F0"/>
                </a:solidFill>
              </a:rPr>
              <a:t>How </a:t>
            </a:r>
            <a:r>
              <a:rPr lang="en-US" sz="2400" i="1" dirty="0">
                <a:solidFill>
                  <a:srgbClr val="00B0F0"/>
                </a:solidFill>
              </a:rPr>
              <a:t>race </a:t>
            </a:r>
            <a:r>
              <a:rPr lang="en-US" sz="2400" dirty="0">
                <a:solidFill>
                  <a:srgbClr val="00B0F0"/>
                </a:solidFill>
              </a:rPr>
              <a:t>can be correctly tagged as a VB instead of an NN in (1)?</a:t>
            </a:r>
          </a:p>
          <a:p>
            <a:r>
              <a:rPr lang="en-US" sz="2400" dirty="0"/>
              <a:t> HMM part-of-speech taggers resolve this ambiguity globally rather than locally, picking the best tag sequence for the whole sentence. </a:t>
            </a:r>
          </a:p>
          <a:p>
            <a:r>
              <a:rPr lang="en-US" sz="2400" dirty="0"/>
              <a:t>There are many hypothetically possible tag sequences for (1):</a:t>
            </a:r>
          </a:p>
          <a:p>
            <a:pPr lvl="1"/>
            <a:r>
              <a:rPr lang="en-US" sz="2000" dirty="0"/>
              <a:t> since there are other ambiguities in the sentence </a:t>
            </a:r>
          </a:p>
          <a:p>
            <a:pPr lvl="1"/>
            <a:r>
              <a:rPr lang="en-US" sz="2000" dirty="0"/>
              <a:t>(for example </a:t>
            </a:r>
            <a:r>
              <a:rPr lang="en-US" sz="2000" i="1" dirty="0"/>
              <a:t>expected </a:t>
            </a:r>
            <a:r>
              <a:rPr lang="en-US" sz="2000" dirty="0"/>
              <a:t>can be an adjective (JJ), a past tense/</a:t>
            </a:r>
            <a:r>
              <a:rPr lang="en-US" sz="2000" dirty="0" err="1"/>
              <a:t>preterite</a:t>
            </a:r>
            <a:r>
              <a:rPr lang="en-US" sz="2000" dirty="0"/>
              <a:t> (VBD) or a past </a:t>
            </a:r>
            <a:r>
              <a:rPr lang="en-US" sz="2000" dirty="0" err="1"/>
              <a:t>partici-ple</a:t>
            </a:r>
            <a:r>
              <a:rPr lang="en-US" sz="2000" dirty="0"/>
              <a:t> (VBN)). </a:t>
            </a:r>
          </a:p>
          <a:p>
            <a:r>
              <a:rPr lang="en-US" sz="2400" dirty="0"/>
              <a:t>But consider two of the potential sequences, shown next</a:t>
            </a:r>
          </a:p>
          <a:p>
            <a:pPr lvl="1"/>
            <a:r>
              <a:rPr lang="en-US" sz="2000" dirty="0"/>
              <a:t>these sequences differ only in one place; whether the tag chosen for </a:t>
            </a:r>
            <a:r>
              <a:rPr lang="en-US" sz="2000" i="1" dirty="0"/>
              <a:t>race </a:t>
            </a:r>
            <a:r>
              <a:rPr lang="en-US" sz="2000" dirty="0"/>
              <a:t>is VB or NN </a:t>
            </a:r>
          </a:p>
        </p:txBody>
      </p:sp>
    </p:spTree>
    <p:extLst>
      <p:ext uri="{BB962C8B-B14F-4D97-AF65-F5344CB8AC3E}">
        <p14:creationId xmlns:p14="http://schemas.microsoft.com/office/powerpoint/2010/main" val="3251164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7183"/>
          </a:xfrm>
        </p:spPr>
        <p:txBody>
          <a:bodyPr>
            <a:normAutofit/>
          </a:bodyPr>
          <a:lstStyle/>
          <a:p>
            <a:r>
              <a:rPr lang="en-US" sz="2800" b="1" dirty="0"/>
              <a:t>5.5.1 Computing the most-likely tag sequence: A motivating example</a:t>
            </a:r>
            <a:endParaRPr lang="en-US"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985" y="1272979"/>
            <a:ext cx="8579461" cy="558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2561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8C2676D0-2656-426F-9E37-ADBDF9BDC8F2}" type="slidenum">
              <a:rPr lang="en-US"/>
              <a:pPr/>
              <a:t>132</a:t>
            </a:fld>
            <a:endParaRPr lang="en-US"/>
          </a:p>
        </p:txBody>
      </p:sp>
      <p:sp>
        <p:nvSpPr>
          <p:cNvPr id="128002" name="Rectangle 2"/>
          <p:cNvSpPr>
            <a:spLocks noGrp="1" noChangeArrowheads="1"/>
          </p:cNvSpPr>
          <p:nvPr>
            <p:ph type="title"/>
          </p:nvPr>
        </p:nvSpPr>
        <p:spPr/>
        <p:txBody>
          <a:bodyPr/>
          <a:lstStyle/>
          <a:p>
            <a:r>
              <a:rPr lang="en-US"/>
              <a:t>Disambiguating “race”</a:t>
            </a:r>
          </a:p>
        </p:txBody>
      </p:sp>
      <p:pic>
        <p:nvPicPr>
          <p:cNvPr id="128004" name="Picture 4" descr="racepos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30388"/>
            <a:ext cx="7315200" cy="1522412"/>
          </a:xfrm>
          <a:prstGeom prst="rect">
            <a:avLst/>
          </a:prstGeom>
          <a:noFill/>
          <a:extLst>
            <a:ext uri="{909E8E84-426E-40DD-AFC4-6F175D3DCCD1}">
              <a14:hiddenFill xmlns:a14="http://schemas.microsoft.com/office/drawing/2010/main">
                <a:solidFill>
                  <a:srgbClr val="FFFFFF"/>
                </a:solidFill>
              </a14:hiddenFill>
            </a:ext>
          </a:extLst>
        </p:spPr>
      </p:pic>
      <p:pic>
        <p:nvPicPr>
          <p:cNvPr id="128005" name="Picture 5" descr="raceposwr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027488"/>
            <a:ext cx="7315200" cy="153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9516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196"/>
            <a:ext cx="10515600" cy="701675"/>
          </a:xfrm>
        </p:spPr>
        <p:txBody>
          <a:bodyPr>
            <a:normAutofit/>
          </a:bodyPr>
          <a:lstStyle/>
          <a:p>
            <a:r>
              <a:rPr lang="en-US" sz="2800" b="1" dirty="0"/>
              <a:t>5.5.1 Computing the most-likely tag sequence: A motivating example</a:t>
            </a:r>
            <a:endParaRPr lang="en-US" sz="2800" dirty="0"/>
          </a:p>
        </p:txBody>
      </p:sp>
      <p:sp>
        <p:nvSpPr>
          <p:cNvPr id="3" name="Content Placeholder 2"/>
          <p:cNvSpPr>
            <a:spLocks noGrp="1"/>
          </p:cNvSpPr>
          <p:nvPr>
            <p:ph idx="1"/>
          </p:nvPr>
        </p:nvSpPr>
        <p:spPr>
          <a:xfrm>
            <a:off x="838200" y="803871"/>
            <a:ext cx="10515600" cy="3227802"/>
          </a:xfrm>
        </p:spPr>
        <p:txBody>
          <a:bodyPr>
            <a:normAutofit lnSpcReduction="10000"/>
          </a:bodyPr>
          <a:lstStyle/>
          <a:p>
            <a:r>
              <a:rPr lang="en-US" sz="2400" dirty="0"/>
              <a:t>Almost all the probabilities in these two sequences are identical; </a:t>
            </a:r>
          </a:p>
          <a:p>
            <a:r>
              <a:rPr lang="en-US" sz="2400" dirty="0"/>
              <a:t>highlight in boldface show the three probabilities that differ. </a:t>
            </a:r>
          </a:p>
          <a:p>
            <a:r>
              <a:rPr lang="en-US" sz="2400" dirty="0"/>
              <a:t>consider two of these, corresponding to </a:t>
            </a:r>
            <a:r>
              <a:rPr lang="en-US" sz="2400" i="1" dirty="0"/>
              <a:t>P</a:t>
            </a:r>
            <a:r>
              <a:rPr lang="en-US" sz="2400" dirty="0"/>
              <a:t>(</a:t>
            </a:r>
            <a:r>
              <a:rPr lang="en-US" sz="2400" i="1" dirty="0"/>
              <a:t>ti</a:t>
            </a:r>
            <a:r>
              <a:rPr lang="en-US" sz="2400" dirty="0"/>
              <a:t>|</a:t>
            </a:r>
            <a:r>
              <a:rPr lang="en-US" sz="2400" i="1" dirty="0"/>
              <a:t>ti</a:t>
            </a:r>
            <a:r>
              <a:rPr lang="en-US" sz="2400" dirty="0"/>
              <a:t>−1) and </a:t>
            </a:r>
            <a:r>
              <a:rPr lang="en-US" sz="2400" i="1" dirty="0"/>
              <a:t>P</a:t>
            </a:r>
            <a:r>
              <a:rPr lang="en-US" sz="2400" dirty="0"/>
              <a:t>(</a:t>
            </a:r>
            <a:r>
              <a:rPr lang="en-US" sz="2400" i="1" dirty="0" err="1"/>
              <a:t>wi</a:t>
            </a:r>
            <a:r>
              <a:rPr lang="en-US" sz="2400" i="1" dirty="0"/>
              <a:t> </a:t>
            </a:r>
            <a:r>
              <a:rPr lang="en-US" sz="2400" dirty="0"/>
              <a:t>|</a:t>
            </a:r>
            <a:r>
              <a:rPr lang="en-US" sz="2400" i="1" dirty="0" err="1"/>
              <a:t>ti</a:t>
            </a:r>
            <a:r>
              <a:rPr lang="en-US" sz="2400" dirty="0"/>
              <a:t>). </a:t>
            </a:r>
          </a:p>
          <a:p>
            <a:r>
              <a:rPr lang="en-US" sz="2400" dirty="0">
                <a:solidFill>
                  <a:srgbClr val="00B0F0"/>
                </a:solidFill>
              </a:rPr>
              <a:t>The transition probability </a:t>
            </a:r>
            <a:r>
              <a:rPr lang="en-US" sz="2400" i="1" dirty="0">
                <a:solidFill>
                  <a:srgbClr val="00B0F0"/>
                </a:solidFill>
              </a:rPr>
              <a:t>P</a:t>
            </a:r>
            <a:r>
              <a:rPr lang="en-US" sz="2400" dirty="0">
                <a:solidFill>
                  <a:srgbClr val="00B0F0"/>
                </a:solidFill>
              </a:rPr>
              <a:t>(</a:t>
            </a:r>
            <a:r>
              <a:rPr lang="en-US" sz="2400" i="1" dirty="0" err="1">
                <a:solidFill>
                  <a:srgbClr val="00B0F0"/>
                </a:solidFill>
              </a:rPr>
              <a:t>ti</a:t>
            </a:r>
            <a:r>
              <a:rPr lang="en-US" sz="2400" i="1" dirty="0">
                <a:solidFill>
                  <a:srgbClr val="00B0F0"/>
                </a:solidFill>
              </a:rPr>
              <a:t> </a:t>
            </a:r>
            <a:r>
              <a:rPr lang="en-US" sz="2400" dirty="0">
                <a:solidFill>
                  <a:srgbClr val="00B0F0"/>
                </a:solidFill>
              </a:rPr>
              <a:t>|</a:t>
            </a:r>
            <a:r>
              <a:rPr lang="en-US" sz="2400" i="1" dirty="0">
                <a:solidFill>
                  <a:srgbClr val="00B0F0"/>
                </a:solidFill>
              </a:rPr>
              <a:t>ti</a:t>
            </a:r>
            <a:r>
              <a:rPr lang="en-US" sz="2400" dirty="0">
                <a:solidFill>
                  <a:srgbClr val="00B0F0"/>
                </a:solidFill>
              </a:rPr>
              <a:t>−1)</a:t>
            </a:r>
            <a:r>
              <a:rPr lang="en-US" sz="2400" dirty="0"/>
              <a:t> </a:t>
            </a:r>
          </a:p>
          <a:p>
            <a:r>
              <a:rPr lang="en-US" sz="2400" dirty="0"/>
              <a:t>Fig (a) is </a:t>
            </a:r>
            <a:r>
              <a:rPr lang="en-US" sz="2400" i="1" dirty="0"/>
              <a:t>P</a:t>
            </a:r>
            <a:r>
              <a:rPr lang="en-US" sz="2400" dirty="0"/>
              <a:t>(VB|TO)</a:t>
            </a:r>
          </a:p>
          <a:p>
            <a:r>
              <a:rPr lang="en-US" sz="2400" dirty="0"/>
              <a:t>Figure (b) the transition probability is </a:t>
            </a:r>
            <a:r>
              <a:rPr lang="en-US" sz="2400" i="1" dirty="0"/>
              <a:t>P</a:t>
            </a:r>
            <a:r>
              <a:rPr lang="en-US" sz="2400" dirty="0"/>
              <a:t>(NN|TO) </a:t>
            </a:r>
          </a:p>
          <a:p>
            <a:r>
              <a:rPr lang="en-US" sz="2400" dirty="0"/>
              <a:t>The tag transition probabilities </a:t>
            </a:r>
            <a:r>
              <a:rPr lang="en-US" sz="2400" i="1" dirty="0"/>
              <a:t>P</a:t>
            </a:r>
            <a:r>
              <a:rPr lang="en-US" sz="2400" dirty="0"/>
              <a:t>(VB|TO) and  </a:t>
            </a:r>
            <a:r>
              <a:rPr lang="en-US" sz="2400" i="1" dirty="0"/>
              <a:t>P</a:t>
            </a:r>
            <a:r>
              <a:rPr lang="en-US" sz="2400" dirty="0"/>
              <a:t>(NN|TO) give the answer to the question </a:t>
            </a:r>
          </a:p>
        </p:txBody>
      </p:sp>
      <p:pic>
        <p:nvPicPr>
          <p:cNvPr id="4" name="Picture 4" descr="racepos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742" y="4134306"/>
            <a:ext cx="5672914" cy="11806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raceposwr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842" y="5462951"/>
            <a:ext cx="5459397" cy="1145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755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5.5.1 Computing the most-likely tag sequence: A motivating example</a:t>
            </a:r>
            <a:endParaRPr lang="en-US" sz="2800" dirty="0"/>
          </a:p>
        </p:txBody>
      </p:sp>
      <p:sp>
        <p:nvSpPr>
          <p:cNvPr id="3" name="Content Placeholder 2"/>
          <p:cNvSpPr>
            <a:spLocks noGrp="1"/>
          </p:cNvSpPr>
          <p:nvPr>
            <p:ph idx="1"/>
          </p:nvPr>
        </p:nvSpPr>
        <p:spPr/>
        <p:txBody>
          <a:bodyPr>
            <a:normAutofit/>
          </a:bodyPr>
          <a:lstStyle/>
          <a:p>
            <a:r>
              <a:rPr lang="en-US" sz="2400" dirty="0">
                <a:solidFill>
                  <a:srgbClr val="00B0F0"/>
                </a:solidFill>
              </a:rPr>
              <a:t>How likely to expect a verb (noun) given the previous tag? </a:t>
            </a:r>
          </a:p>
          <a:p>
            <a:r>
              <a:rPr lang="en-US" sz="2400" dirty="0">
                <a:solidFill>
                  <a:srgbClr val="00B0F0"/>
                </a:solidFill>
              </a:rPr>
              <a:t>the maximum likelihood estimate for these probabilities can be derived from corpus counts. </a:t>
            </a:r>
          </a:p>
          <a:p>
            <a:r>
              <a:rPr lang="en-US" sz="2400" dirty="0"/>
              <a:t>87-tag Brown corpus gives the following probabilities, showing that verbs are about 500 times as likely as nouns to occur after TO: </a:t>
            </a:r>
          </a:p>
          <a:p>
            <a:r>
              <a:rPr lang="en-US" sz="2400" i="1" dirty="0"/>
              <a:t>P</a:t>
            </a:r>
            <a:r>
              <a:rPr lang="en-US" sz="2400" dirty="0"/>
              <a:t>(VB|TO) = .83 </a:t>
            </a:r>
          </a:p>
          <a:p>
            <a:r>
              <a:rPr lang="en-US" sz="2400" i="1" dirty="0"/>
              <a:t>P</a:t>
            </a:r>
            <a:r>
              <a:rPr lang="en-US" sz="2400" dirty="0"/>
              <a:t>(NN|TO) = .00047 </a:t>
            </a:r>
          </a:p>
          <a:p>
            <a:endParaRPr lang="en-US" sz="2400" dirty="0"/>
          </a:p>
        </p:txBody>
      </p:sp>
      <p:pic>
        <p:nvPicPr>
          <p:cNvPr id="4" name="Picture 4" descr="racepos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924" y="4148161"/>
            <a:ext cx="5672914" cy="11806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raceposwr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441" y="5455384"/>
            <a:ext cx="5459397" cy="1145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151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5.5.1 Computing the most-likely tag sequence: A motivating example</a:t>
            </a:r>
            <a:endParaRPr lang="en-US" sz="2800" dirty="0"/>
          </a:p>
        </p:txBody>
      </p:sp>
      <p:sp>
        <p:nvSpPr>
          <p:cNvPr id="3" name="Content Placeholder 2"/>
          <p:cNvSpPr>
            <a:spLocks noGrp="1"/>
          </p:cNvSpPr>
          <p:nvPr>
            <p:ph idx="1"/>
          </p:nvPr>
        </p:nvSpPr>
        <p:spPr/>
        <p:txBody>
          <a:bodyPr>
            <a:normAutofit/>
          </a:bodyPr>
          <a:lstStyle/>
          <a:p>
            <a:r>
              <a:rPr lang="en-US" sz="2400" i="1" dirty="0">
                <a:solidFill>
                  <a:srgbClr val="00B0F0"/>
                </a:solidFill>
              </a:rPr>
              <a:t>P</a:t>
            </a:r>
            <a:r>
              <a:rPr lang="en-US" sz="2400" dirty="0">
                <a:solidFill>
                  <a:srgbClr val="00B0F0"/>
                </a:solidFill>
              </a:rPr>
              <a:t>(</a:t>
            </a:r>
            <a:r>
              <a:rPr lang="en-US" sz="2400" i="1" dirty="0" err="1">
                <a:solidFill>
                  <a:srgbClr val="00B0F0"/>
                </a:solidFill>
              </a:rPr>
              <a:t>wi</a:t>
            </a:r>
            <a:r>
              <a:rPr lang="en-US" sz="2400" i="1" dirty="0">
                <a:solidFill>
                  <a:srgbClr val="00B0F0"/>
                </a:solidFill>
              </a:rPr>
              <a:t> </a:t>
            </a:r>
            <a:r>
              <a:rPr lang="en-US" sz="2400" dirty="0">
                <a:solidFill>
                  <a:srgbClr val="00B0F0"/>
                </a:solidFill>
              </a:rPr>
              <a:t>|</a:t>
            </a:r>
            <a:r>
              <a:rPr lang="en-US" sz="2400" i="1" dirty="0" err="1">
                <a:solidFill>
                  <a:srgbClr val="00B0F0"/>
                </a:solidFill>
              </a:rPr>
              <a:t>ti</a:t>
            </a:r>
            <a:r>
              <a:rPr lang="en-US" sz="2400" dirty="0">
                <a:solidFill>
                  <a:srgbClr val="00B0F0"/>
                </a:solidFill>
              </a:rPr>
              <a:t>), the lexical likelihood of the word </a:t>
            </a:r>
            <a:r>
              <a:rPr lang="en-US" sz="2400" i="1" dirty="0">
                <a:solidFill>
                  <a:srgbClr val="00B0F0"/>
                </a:solidFill>
              </a:rPr>
              <a:t>race </a:t>
            </a:r>
            <a:r>
              <a:rPr lang="en-US" sz="2400" dirty="0">
                <a:solidFill>
                  <a:srgbClr val="00B0F0"/>
                </a:solidFill>
              </a:rPr>
              <a:t>given a part-of-speech tag </a:t>
            </a:r>
          </a:p>
          <a:p>
            <a:r>
              <a:rPr lang="en-US" sz="2400" dirty="0"/>
              <a:t>For the two possible tags VB and NN, these correspond to the probabilities </a:t>
            </a:r>
            <a:r>
              <a:rPr lang="en-US" sz="2400" i="1" dirty="0"/>
              <a:t>P</a:t>
            </a:r>
            <a:r>
              <a:rPr lang="en-US" sz="2400" dirty="0"/>
              <a:t>(</a:t>
            </a:r>
            <a:r>
              <a:rPr lang="en-US" sz="2400" dirty="0" err="1"/>
              <a:t>race|VB</a:t>
            </a:r>
            <a:r>
              <a:rPr lang="en-US" sz="2400" dirty="0"/>
              <a:t>) and </a:t>
            </a:r>
            <a:r>
              <a:rPr lang="en-US" sz="2400" i="1" dirty="0"/>
              <a:t>P</a:t>
            </a:r>
            <a:r>
              <a:rPr lang="en-US" sz="2400" dirty="0"/>
              <a:t>(</a:t>
            </a:r>
            <a:r>
              <a:rPr lang="en-US" sz="2400" dirty="0" err="1"/>
              <a:t>race|NN</a:t>
            </a:r>
            <a:r>
              <a:rPr lang="en-US" sz="2400" dirty="0"/>
              <a:t>). </a:t>
            </a:r>
          </a:p>
          <a:p>
            <a:r>
              <a:rPr lang="en-US" sz="2400" dirty="0"/>
              <a:t>the lexical likelihoods from Brown: </a:t>
            </a:r>
          </a:p>
          <a:p>
            <a:r>
              <a:rPr lang="en-US" sz="2400" i="1" dirty="0"/>
              <a:t>P</a:t>
            </a:r>
            <a:r>
              <a:rPr lang="en-US" sz="2400" dirty="0"/>
              <a:t>(</a:t>
            </a:r>
            <a:r>
              <a:rPr lang="en-US" sz="2400" dirty="0" err="1"/>
              <a:t>race|VB</a:t>
            </a:r>
            <a:r>
              <a:rPr lang="en-US" sz="2400" dirty="0"/>
              <a:t>) = .00012 </a:t>
            </a:r>
          </a:p>
          <a:p>
            <a:r>
              <a:rPr lang="en-US" sz="2400" i="1" dirty="0"/>
              <a:t>P</a:t>
            </a:r>
            <a:r>
              <a:rPr lang="en-US" sz="2400" dirty="0"/>
              <a:t>(</a:t>
            </a:r>
            <a:r>
              <a:rPr lang="en-US" sz="2400" dirty="0" err="1"/>
              <a:t>race|NN</a:t>
            </a:r>
            <a:r>
              <a:rPr lang="en-US" sz="2400" dirty="0"/>
              <a:t>) = .00057 </a:t>
            </a:r>
          </a:p>
          <a:p>
            <a:endParaRPr lang="en-US" sz="2400" dirty="0"/>
          </a:p>
        </p:txBody>
      </p:sp>
      <p:pic>
        <p:nvPicPr>
          <p:cNvPr id="4" name="Picture 5" descr="raceposwr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079" y="5166233"/>
            <a:ext cx="5459397" cy="11456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acepos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079" y="3850670"/>
            <a:ext cx="5672914" cy="1180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75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8C2676D0-2656-426F-9E37-ADBDF9BDC8F2}" type="slidenum">
              <a:rPr lang="en-US"/>
              <a:pPr/>
              <a:t>136</a:t>
            </a:fld>
            <a:endParaRPr lang="en-US"/>
          </a:p>
        </p:txBody>
      </p:sp>
      <p:sp>
        <p:nvSpPr>
          <p:cNvPr id="128002" name="Rectangle 2"/>
          <p:cNvSpPr>
            <a:spLocks noGrp="1" noChangeArrowheads="1"/>
          </p:cNvSpPr>
          <p:nvPr>
            <p:ph type="title"/>
          </p:nvPr>
        </p:nvSpPr>
        <p:spPr/>
        <p:txBody>
          <a:bodyPr/>
          <a:lstStyle/>
          <a:p>
            <a:r>
              <a:rPr lang="en-US"/>
              <a:t>Disambiguating “race”</a:t>
            </a:r>
          </a:p>
        </p:txBody>
      </p:sp>
      <p:pic>
        <p:nvPicPr>
          <p:cNvPr id="128004" name="Picture 4" descr="racepos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6" y="2985150"/>
            <a:ext cx="7315200" cy="1522412"/>
          </a:xfrm>
          <a:prstGeom prst="rect">
            <a:avLst/>
          </a:prstGeom>
          <a:noFill/>
          <a:extLst>
            <a:ext uri="{909E8E84-426E-40DD-AFC4-6F175D3DCCD1}">
              <a14:hiddenFill xmlns:a14="http://schemas.microsoft.com/office/drawing/2010/main">
                <a:solidFill>
                  <a:srgbClr val="FFFFFF"/>
                </a:solidFill>
              </a14:hiddenFill>
            </a:ext>
          </a:extLst>
        </p:spPr>
      </p:pic>
      <p:pic>
        <p:nvPicPr>
          <p:cNvPr id="128005" name="Picture 5" descr="raceposwr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776788"/>
            <a:ext cx="7315200" cy="15351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201" y="1690688"/>
            <a:ext cx="10661072" cy="1323439"/>
          </a:xfrm>
          <a:prstGeom prst="rect">
            <a:avLst/>
          </a:prstGeom>
        </p:spPr>
        <p:txBody>
          <a:bodyPr wrap="square">
            <a:spAutoFit/>
          </a:bodyPr>
          <a:lstStyle/>
          <a:p>
            <a:r>
              <a:rPr lang="en-US" sz="2000" dirty="0">
                <a:solidFill>
                  <a:srgbClr val="00B0F0"/>
                </a:solidFill>
              </a:rPr>
              <a:t>Represent the tag sequence probability for the NR tag </a:t>
            </a:r>
          </a:p>
          <a:p>
            <a:r>
              <a:rPr lang="en-US" sz="2000" dirty="0"/>
              <a:t>the tag NR for </a:t>
            </a:r>
            <a:r>
              <a:rPr lang="en-US" sz="2000" i="1" dirty="0"/>
              <a:t>tomorrow</a:t>
            </a:r>
            <a:r>
              <a:rPr lang="en-US" sz="2000" dirty="0"/>
              <a:t>: </a:t>
            </a:r>
          </a:p>
          <a:p>
            <a:r>
              <a:rPr lang="en-US" sz="2000" i="1" dirty="0"/>
              <a:t>P</a:t>
            </a:r>
            <a:r>
              <a:rPr lang="en-US" sz="2000" dirty="0"/>
              <a:t>(NR|VB) = .0027 </a:t>
            </a:r>
          </a:p>
          <a:p>
            <a:r>
              <a:rPr lang="en-US" sz="2000" i="1" dirty="0"/>
              <a:t>P</a:t>
            </a:r>
            <a:r>
              <a:rPr lang="en-US" sz="2000" dirty="0"/>
              <a:t>(NR|NN) = .0012 </a:t>
            </a:r>
          </a:p>
        </p:txBody>
      </p:sp>
    </p:spTree>
    <p:extLst>
      <p:ext uri="{BB962C8B-B14F-4D97-AF65-F5344CB8AC3E}">
        <p14:creationId xmlns:p14="http://schemas.microsoft.com/office/powerpoint/2010/main" val="23079871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8C2676D0-2656-426F-9E37-ADBDF9BDC8F2}" type="slidenum">
              <a:rPr lang="en-US"/>
              <a:pPr/>
              <a:t>137</a:t>
            </a:fld>
            <a:endParaRPr lang="en-US"/>
          </a:p>
        </p:txBody>
      </p:sp>
      <p:sp>
        <p:nvSpPr>
          <p:cNvPr id="128002" name="Rectangle 2"/>
          <p:cNvSpPr>
            <a:spLocks noGrp="1" noChangeArrowheads="1"/>
          </p:cNvSpPr>
          <p:nvPr>
            <p:ph type="title"/>
          </p:nvPr>
        </p:nvSpPr>
        <p:spPr/>
        <p:txBody>
          <a:bodyPr/>
          <a:lstStyle/>
          <a:p>
            <a:r>
              <a:rPr lang="en-US"/>
              <a:t>Disambiguating “race”</a:t>
            </a:r>
          </a:p>
        </p:txBody>
      </p:sp>
      <p:pic>
        <p:nvPicPr>
          <p:cNvPr id="128004" name="Picture 4" descr="racepos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30388"/>
            <a:ext cx="7315200" cy="1522412"/>
          </a:xfrm>
          <a:prstGeom prst="rect">
            <a:avLst/>
          </a:prstGeom>
          <a:noFill/>
          <a:extLst>
            <a:ext uri="{909E8E84-426E-40DD-AFC4-6F175D3DCCD1}">
              <a14:hiddenFill xmlns:a14="http://schemas.microsoft.com/office/drawing/2010/main">
                <a:solidFill>
                  <a:srgbClr val="FFFFFF"/>
                </a:solidFill>
              </a14:hiddenFill>
            </a:ext>
          </a:extLst>
        </p:spPr>
      </p:pic>
      <p:pic>
        <p:nvPicPr>
          <p:cNvPr id="128005" name="Picture 5" descr="raceposwr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027488"/>
            <a:ext cx="7315200" cy="153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9871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9"/>
            <a:ext cx="10515600" cy="1325563"/>
          </a:xfrm>
        </p:spPr>
        <p:txBody>
          <a:bodyPr>
            <a:normAutofit/>
          </a:bodyPr>
          <a:lstStyle/>
          <a:p>
            <a:r>
              <a:rPr lang="en-US" sz="2800" b="1" dirty="0"/>
              <a:t>5.5.1 Computing the most-likely tag sequence: A motivating example</a:t>
            </a:r>
            <a:endParaRPr lang="en-US" sz="2800" dirty="0"/>
          </a:p>
        </p:txBody>
      </p:sp>
      <p:sp>
        <p:nvSpPr>
          <p:cNvPr id="3" name="Content Placeholder 2"/>
          <p:cNvSpPr>
            <a:spLocks noGrp="1"/>
          </p:cNvSpPr>
          <p:nvPr>
            <p:ph idx="1"/>
          </p:nvPr>
        </p:nvSpPr>
        <p:spPr>
          <a:xfrm>
            <a:off x="748048" y="1233197"/>
            <a:ext cx="10515600" cy="2347130"/>
          </a:xfrm>
        </p:spPr>
        <p:txBody>
          <a:bodyPr>
            <a:normAutofit lnSpcReduction="10000"/>
          </a:bodyPr>
          <a:lstStyle/>
          <a:p>
            <a:r>
              <a:rPr lang="en-US" sz="2000" dirty="0"/>
              <a:t>multiply the lexical likelihoods with the tag sequence probabilities</a:t>
            </a:r>
          </a:p>
          <a:p>
            <a:r>
              <a:rPr lang="en-US" sz="2000" i="1" dirty="0"/>
              <a:t>P</a:t>
            </a:r>
            <a:r>
              <a:rPr lang="en-US" sz="2000" dirty="0"/>
              <a:t>(VB|TO)</a:t>
            </a:r>
            <a:r>
              <a:rPr lang="en-US" sz="2000" i="1" dirty="0"/>
              <a:t>P</a:t>
            </a:r>
            <a:r>
              <a:rPr lang="en-US" sz="2000" dirty="0"/>
              <a:t>(NR|VB)</a:t>
            </a:r>
            <a:r>
              <a:rPr lang="en-US" sz="2000" i="1" dirty="0"/>
              <a:t>P</a:t>
            </a:r>
            <a:r>
              <a:rPr lang="en-US" sz="2000" dirty="0"/>
              <a:t>(</a:t>
            </a:r>
            <a:r>
              <a:rPr lang="en-US" sz="2000" dirty="0" err="1"/>
              <a:t>race|VB</a:t>
            </a:r>
            <a:r>
              <a:rPr lang="en-US" sz="2000" dirty="0"/>
              <a:t>) = .00000027 </a:t>
            </a:r>
          </a:p>
          <a:p>
            <a:r>
              <a:rPr lang="en-US" sz="2000" i="1" dirty="0"/>
              <a:t>P</a:t>
            </a:r>
            <a:r>
              <a:rPr lang="en-US" sz="2000" dirty="0"/>
              <a:t>(NN|TO)</a:t>
            </a:r>
            <a:r>
              <a:rPr lang="en-US" sz="2000" i="1" dirty="0"/>
              <a:t>P</a:t>
            </a:r>
            <a:r>
              <a:rPr lang="en-US" sz="2000" dirty="0"/>
              <a:t>(NR|NN)</a:t>
            </a:r>
            <a:r>
              <a:rPr lang="en-US" sz="2000" i="1" dirty="0"/>
              <a:t>P</a:t>
            </a:r>
            <a:r>
              <a:rPr lang="en-US" sz="2000" dirty="0"/>
              <a:t>(</a:t>
            </a:r>
            <a:r>
              <a:rPr lang="en-US" sz="2000" dirty="0" err="1"/>
              <a:t>race|NN</a:t>
            </a:r>
            <a:r>
              <a:rPr lang="en-US" sz="2000" dirty="0"/>
              <a:t>) = .00000000032 </a:t>
            </a:r>
          </a:p>
          <a:p>
            <a:r>
              <a:rPr lang="en-US" sz="2000" dirty="0">
                <a:solidFill>
                  <a:srgbClr val="00B0F0"/>
                </a:solidFill>
              </a:rPr>
              <a:t>The final result</a:t>
            </a:r>
          </a:p>
          <a:p>
            <a:r>
              <a:rPr lang="en-US" sz="2000" dirty="0"/>
              <a:t>we see that the probability of the sequence with the VB tag is higher </a:t>
            </a:r>
          </a:p>
          <a:p>
            <a:r>
              <a:rPr lang="en-US" sz="2000" dirty="0"/>
              <a:t>the HMM tagger correctly tags </a:t>
            </a:r>
            <a:r>
              <a:rPr lang="en-US" sz="2000" i="1" dirty="0"/>
              <a:t>race </a:t>
            </a:r>
            <a:r>
              <a:rPr lang="en-US" sz="2000" dirty="0"/>
              <a:t>as a VB</a:t>
            </a:r>
          </a:p>
        </p:txBody>
      </p:sp>
      <p:pic>
        <p:nvPicPr>
          <p:cNvPr id="4" name="Picture 4" descr="racepos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115" y="3556141"/>
            <a:ext cx="6832243" cy="14219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raceposwr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115" y="4978042"/>
            <a:ext cx="6716333" cy="140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7569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B04A49A6-C5B0-489A-9849-66378DF4436F}" type="slidenum">
              <a:rPr lang="en-US"/>
              <a:pPr/>
              <a:t>139</a:t>
            </a:fld>
            <a:endParaRPr lang="en-US"/>
          </a:p>
        </p:txBody>
      </p:sp>
      <p:sp>
        <p:nvSpPr>
          <p:cNvPr id="134146" name="Rectangle 2"/>
          <p:cNvSpPr>
            <a:spLocks noGrp="1" noChangeArrowheads="1"/>
          </p:cNvSpPr>
          <p:nvPr>
            <p:ph type="title"/>
          </p:nvPr>
        </p:nvSpPr>
        <p:spPr/>
        <p:txBody>
          <a:bodyPr/>
          <a:lstStyle/>
          <a:p>
            <a:r>
              <a:rPr lang="en-US"/>
              <a:t>Hidden Markov Models (HMM)</a:t>
            </a:r>
          </a:p>
        </p:txBody>
      </p:sp>
      <p:sp>
        <p:nvSpPr>
          <p:cNvPr id="134147" name="Rectangle 3"/>
          <p:cNvSpPr>
            <a:spLocks noGrp="1" noChangeArrowheads="1"/>
          </p:cNvSpPr>
          <p:nvPr>
            <p:ph type="body" idx="1"/>
          </p:nvPr>
        </p:nvSpPr>
        <p:spPr/>
        <p:txBody>
          <a:bodyPr/>
          <a:lstStyle/>
          <a:p>
            <a:r>
              <a:rPr lang="en-US" dirty="0"/>
              <a:t>The n-gram example shown earlier is essentially a Hidden Markov Model (HMM)</a:t>
            </a:r>
          </a:p>
          <a:p>
            <a:r>
              <a:rPr lang="en-US" dirty="0"/>
              <a:t>Definitions:</a:t>
            </a:r>
          </a:p>
          <a:p>
            <a:pPr lvl="1"/>
            <a:r>
              <a:rPr lang="en-US" dirty="0"/>
              <a:t>A </a:t>
            </a:r>
            <a:r>
              <a:rPr lang="en-US" dirty="0">
                <a:solidFill>
                  <a:srgbClr val="A50021"/>
                </a:solidFill>
              </a:rPr>
              <a:t>weighted finite-state automaton(WFSA) </a:t>
            </a:r>
            <a:r>
              <a:rPr lang="en-US" dirty="0"/>
              <a:t> adds probabilities to the arcs</a:t>
            </a:r>
          </a:p>
          <a:p>
            <a:pPr lvl="2"/>
            <a:r>
              <a:rPr lang="en-US" dirty="0"/>
              <a:t>The sum of the probabilities leaving any arc must sum to one</a:t>
            </a:r>
          </a:p>
          <a:p>
            <a:pPr lvl="1"/>
            <a:r>
              <a:rPr lang="en-US" dirty="0"/>
              <a:t>A </a:t>
            </a:r>
            <a:r>
              <a:rPr lang="en-US" dirty="0">
                <a:solidFill>
                  <a:srgbClr val="A50021"/>
                </a:solidFill>
              </a:rPr>
              <a:t>Markov chain</a:t>
            </a:r>
            <a:r>
              <a:rPr lang="en-US" dirty="0"/>
              <a:t> is a special case of a WFSA in which the input sequence uniquely determines which states the automaton will go through</a:t>
            </a:r>
          </a:p>
          <a:p>
            <a:pPr lvl="1"/>
            <a:r>
              <a:rPr lang="en-US" dirty="0"/>
              <a:t>Markov chains can not represent inherently ambiguous problems</a:t>
            </a:r>
          </a:p>
          <a:p>
            <a:pPr lvl="2"/>
            <a:r>
              <a:rPr lang="en-US" dirty="0"/>
              <a:t>Useful for assigning probabilities to unambiguous sequences</a:t>
            </a:r>
          </a:p>
        </p:txBody>
      </p:sp>
    </p:spTree>
    <p:extLst>
      <p:ext uri="{BB962C8B-B14F-4D97-AF65-F5344CB8AC3E}">
        <p14:creationId xmlns:p14="http://schemas.microsoft.com/office/powerpoint/2010/main" val="230328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normAutofit fontScale="92500" lnSpcReduction="10000"/>
          </a:bodyPr>
          <a:lstStyle/>
          <a:p>
            <a:r>
              <a:rPr lang="en-US" dirty="0"/>
              <a:t>POS gives significant amount of information about each word and its neighbors</a:t>
            </a:r>
          </a:p>
          <a:p>
            <a:r>
              <a:rPr lang="en-US" dirty="0"/>
              <a:t>This is clearly there for major categories (nouns and verbs)</a:t>
            </a:r>
          </a:p>
          <a:p>
            <a:r>
              <a:rPr lang="en-US" dirty="0"/>
              <a:t>But it is also true for finer distinctions</a:t>
            </a:r>
          </a:p>
          <a:p>
            <a:r>
              <a:rPr lang="en-US" dirty="0"/>
              <a:t>For example these tagsets distinguish between possessive pronouns (my, your, his, her, its) and Personal pronouns(I, you, he, me).</a:t>
            </a:r>
          </a:p>
          <a:p>
            <a:r>
              <a:rPr lang="en-US" dirty="0"/>
              <a:t>Possessive pronouns are </a:t>
            </a:r>
            <a:r>
              <a:rPr lang="en-US" dirty="0">
                <a:solidFill>
                  <a:srgbClr val="00B0F0"/>
                </a:solidFill>
              </a:rPr>
              <a:t>likely</a:t>
            </a:r>
            <a:r>
              <a:rPr lang="en-US" dirty="0"/>
              <a:t> to be followed by a noun: </a:t>
            </a:r>
          </a:p>
          <a:p>
            <a:pPr marL="0" indent="0">
              <a:buNone/>
            </a:pPr>
            <a:r>
              <a:rPr lang="en-US" b="1" i="1" dirty="0"/>
              <a:t>This is </a:t>
            </a:r>
            <a:r>
              <a:rPr lang="en-US" b="1" i="1" dirty="0">
                <a:solidFill>
                  <a:srgbClr val="FF0000"/>
                </a:solidFill>
              </a:rPr>
              <a:t>my </a:t>
            </a:r>
            <a:r>
              <a:rPr lang="en-US" b="1" i="1" dirty="0"/>
              <a:t>book. PP$ tag for “This”, “my” in Penn </a:t>
            </a:r>
            <a:r>
              <a:rPr lang="en-US" b="1" i="1" dirty="0" err="1"/>
              <a:t>tagset</a:t>
            </a:r>
            <a:endParaRPr lang="en-US" b="1" i="1" dirty="0"/>
          </a:p>
          <a:p>
            <a:r>
              <a:rPr lang="en-US" dirty="0"/>
              <a:t>Personal pronoun are </a:t>
            </a:r>
            <a:r>
              <a:rPr lang="en-US" dirty="0">
                <a:solidFill>
                  <a:srgbClr val="00B0F0"/>
                </a:solidFill>
              </a:rPr>
              <a:t>likely</a:t>
            </a:r>
            <a:r>
              <a:rPr lang="en-US" dirty="0"/>
              <a:t> followed by a verb: </a:t>
            </a:r>
          </a:p>
          <a:p>
            <a:pPr marL="0" indent="0">
              <a:buNone/>
            </a:pPr>
            <a:r>
              <a:rPr lang="en-US" b="1" i="1" dirty="0">
                <a:solidFill>
                  <a:srgbClr val="FF0000"/>
                </a:solidFill>
              </a:rPr>
              <a:t>I </a:t>
            </a:r>
            <a:r>
              <a:rPr lang="en-US" b="1" i="1" dirty="0"/>
              <a:t>went to Mumbai. PP tag for “I”  in Penn </a:t>
            </a:r>
            <a:r>
              <a:rPr lang="en-US" b="1" i="1" dirty="0" err="1"/>
              <a:t>tagset</a:t>
            </a:r>
            <a:endParaRPr lang="en-IN" dirty="0"/>
          </a:p>
          <a:p>
            <a:pPr marL="0" indent="0">
              <a:buNone/>
            </a:pPr>
            <a:endParaRPr lang="en-US" b="1" i="1" dirty="0"/>
          </a:p>
          <a:p>
            <a:endParaRPr lang="en-US" dirty="0"/>
          </a:p>
        </p:txBody>
      </p:sp>
    </p:spTree>
    <p:extLst>
      <p:ext uri="{BB962C8B-B14F-4D97-AF65-F5344CB8AC3E}">
        <p14:creationId xmlns:p14="http://schemas.microsoft.com/office/powerpoint/2010/main" val="20248880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41DB2474-BDF0-4EC1-9433-02F88C53B54C}" type="slidenum">
              <a:rPr lang="en-US"/>
              <a:pPr/>
              <a:t>140</a:t>
            </a:fld>
            <a:endParaRPr lang="en-US"/>
          </a:p>
        </p:txBody>
      </p:sp>
      <p:sp>
        <p:nvSpPr>
          <p:cNvPr id="135170" name="Rectangle 2"/>
          <p:cNvSpPr>
            <a:spLocks noGrp="1" noChangeArrowheads="1"/>
          </p:cNvSpPr>
          <p:nvPr>
            <p:ph type="title"/>
          </p:nvPr>
        </p:nvSpPr>
        <p:spPr/>
        <p:txBody>
          <a:bodyPr/>
          <a:lstStyle/>
          <a:p>
            <a:r>
              <a:rPr lang="en-US"/>
              <a:t>Markov Chain for Words</a:t>
            </a:r>
          </a:p>
        </p:txBody>
      </p:sp>
      <p:pic>
        <p:nvPicPr>
          <p:cNvPr id="135172" name="Picture 4" descr="markovchai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1219200"/>
            <a:ext cx="6684963" cy="3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4924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5043FEB9-8D68-4D1B-9FC8-22E9718E3EFD}" type="slidenum">
              <a:rPr lang="en-US"/>
              <a:pPr/>
              <a:t>141</a:t>
            </a:fld>
            <a:endParaRPr lang="en-US"/>
          </a:p>
        </p:txBody>
      </p:sp>
      <p:sp>
        <p:nvSpPr>
          <p:cNvPr id="136194" name="Rectangle 2"/>
          <p:cNvSpPr>
            <a:spLocks noGrp="1" noChangeArrowheads="1"/>
          </p:cNvSpPr>
          <p:nvPr>
            <p:ph type="title"/>
          </p:nvPr>
        </p:nvSpPr>
        <p:spPr/>
        <p:txBody>
          <a:bodyPr/>
          <a:lstStyle/>
          <a:p>
            <a:r>
              <a:rPr lang="en-US" sz="3200"/>
              <a:t>Markov Chain: “First-order observable Markov Model”</a:t>
            </a:r>
          </a:p>
        </p:txBody>
      </p:sp>
      <p:sp>
        <p:nvSpPr>
          <p:cNvPr id="136195" name="Rectangle 3"/>
          <p:cNvSpPr>
            <a:spLocks noGrp="1" noChangeArrowheads="1"/>
          </p:cNvSpPr>
          <p:nvPr>
            <p:ph type="body" idx="1"/>
          </p:nvPr>
        </p:nvSpPr>
        <p:spPr/>
        <p:txBody>
          <a:bodyPr/>
          <a:lstStyle/>
          <a:p>
            <a:r>
              <a:rPr lang="en-US"/>
              <a:t>A set of states </a:t>
            </a:r>
          </a:p>
          <a:p>
            <a:pPr lvl="1"/>
            <a:r>
              <a:rPr lang="en-US"/>
              <a:t>Q = q</a:t>
            </a:r>
            <a:r>
              <a:rPr lang="en-US" baseline="-25000"/>
              <a:t>1</a:t>
            </a:r>
            <a:r>
              <a:rPr lang="en-US"/>
              <a:t>, q</a:t>
            </a:r>
            <a:r>
              <a:rPr lang="en-US" baseline="-25000"/>
              <a:t>2</a:t>
            </a:r>
            <a:r>
              <a:rPr lang="en-US"/>
              <a:t>…q</a:t>
            </a:r>
            <a:r>
              <a:rPr lang="en-US" baseline="-25000"/>
              <a:t>N; </a:t>
            </a:r>
            <a:r>
              <a:rPr lang="en-US"/>
              <a:t> the state at time t is q</a:t>
            </a:r>
            <a:r>
              <a:rPr lang="en-US" baseline="-25000"/>
              <a:t>t</a:t>
            </a:r>
            <a:endParaRPr lang="en-US"/>
          </a:p>
          <a:p>
            <a:r>
              <a:rPr lang="en-US"/>
              <a:t>Transition probabilities: </a:t>
            </a:r>
          </a:p>
          <a:p>
            <a:pPr lvl="1"/>
            <a:r>
              <a:rPr lang="en-US"/>
              <a:t>a set of probabilities A = a</a:t>
            </a:r>
            <a:r>
              <a:rPr lang="en-US" baseline="-25000"/>
              <a:t>01</a:t>
            </a:r>
            <a:r>
              <a:rPr lang="en-US"/>
              <a:t>a</a:t>
            </a:r>
            <a:r>
              <a:rPr lang="en-US" baseline="-25000"/>
              <a:t>02</a:t>
            </a:r>
            <a:r>
              <a:rPr lang="en-US"/>
              <a:t>…a</a:t>
            </a:r>
            <a:r>
              <a:rPr lang="en-US" baseline="-25000"/>
              <a:t>n1</a:t>
            </a:r>
            <a:r>
              <a:rPr lang="en-US"/>
              <a:t>…a</a:t>
            </a:r>
            <a:r>
              <a:rPr lang="en-US" baseline="-25000"/>
              <a:t>nn</a:t>
            </a:r>
            <a:r>
              <a:rPr lang="en-US"/>
              <a:t>. </a:t>
            </a:r>
          </a:p>
          <a:p>
            <a:pPr lvl="1"/>
            <a:r>
              <a:rPr lang="en-US"/>
              <a:t>Each a</a:t>
            </a:r>
            <a:r>
              <a:rPr lang="en-US" baseline="-25000"/>
              <a:t>ij </a:t>
            </a:r>
            <a:r>
              <a:rPr lang="en-US"/>
              <a:t>represents the probability of transitioning from state i to state j</a:t>
            </a:r>
          </a:p>
          <a:p>
            <a:pPr lvl="1"/>
            <a:r>
              <a:rPr lang="en-US"/>
              <a:t>The set of these is the transition probability matrix A</a:t>
            </a:r>
          </a:p>
          <a:p>
            <a:pPr lvl="1"/>
            <a:endParaRPr lang="en-US" sz="1600"/>
          </a:p>
          <a:p>
            <a:r>
              <a:rPr lang="en-US"/>
              <a:t>Current state only depends on previous state</a:t>
            </a:r>
          </a:p>
        </p:txBody>
      </p:sp>
    </p:spTree>
    <p:extLst>
      <p:ext uri="{BB962C8B-B14F-4D97-AF65-F5344CB8AC3E}">
        <p14:creationId xmlns:p14="http://schemas.microsoft.com/office/powerpoint/2010/main" val="13326377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69E61E4D-82F6-4E1B-AB31-ED93103E46AB}" type="slidenum">
              <a:rPr lang="en-US"/>
              <a:pPr/>
              <a:t>142</a:t>
            </a:fld>
            <a:endParaRPr lang="en-US"/>
          </a:p>
        </p:txBody>
      </p:sp>
      <p:sp>
        <p:nvSpPr>
          <p:cNvPr id="137218" name="Rectangle 2"/>
          <p:cNvSpPr>
            <a:spLocks noGrp="1" noChangeArrowheads="1"/>
          </p:cNvSpPr>
          <p:nvPr>
            <p:ph type="title"/>
          </p:nvPr>
        </p:nvSpPr>
        <p:spPr/>
        <p:txBody>
          <a:bodyPr/>
          <a:lstStyle/>
          <a:p>
            <a:r>
              <a:rPr lang="en-US"/>
              <a:t>Hidden Markov Model (1)</a:t>
            </a:r>
          </a:p>
        </p:txBody>
      </p:sp>
      <p:sp>
        <p:nvSpPr>
          <p:cNvPr id="137219" name="Rectangle 3"/>
          <p:cNvSpPr>
            <a:spLocks noGrp="1" noChangeArrowheads="1"/>
          </p:cNvSpPr>
          <p:nvPr>
            <p:ph type="body" idx="1"/>
          </p:nvPr>
        </p:nvSpPr>
        <p:spPr/>
        <p:txBody>
          <a:bodyPr/>
          <a:lstStyle/>
          <a:p>
            <a:r>
              <a:rPr lang="en-US" dirty="0"/>
              <a:t>In part-of-speech tagging </a:t>
            </a:r>
          </a:p>
          <a:p>
            <a:pPr lvl="1"/>
            <a:r>
              <a:rPr lang="en-US" dirty="0"/>
              <a:t>  The output symbols are </a:t>
            </a:r>
            <a:r>
              <a:rPr lang="en-US" b="1" dirty="0"/>
              <a:t>words</a:t>
            </a:r>
            <a:endParaRPr lang="en-US" dirty="0"/>
          </a:p>
          <a:p>
            <a:pPr lvl="1"/>
            <a:r>
              <a:rPr lang="en-US" dirty="0"/>
              <a:t>But the hidden states are </a:t>
            </a:r>
            <a:r>
              <a:rPr lang="en-US" b="1" dirty="0"/>
              <a:t>part-of-speech tags</a:t>
            </a:r>
            <a:endParaRPr lang="en-US" dirty="0"/>
          </a:p>
          <a:p>
            <a:r>
              <a:rPr lang="en-US" dirty="0"/>
              <a:t>So we need an extension!</a:t>
            </a:r>
          </a:p>
          <a:p>
            <a:r>
              <a:rPr lang="en-US" dirty="0"/>
              <a:t>A </a:t>
            </a:r>
            <a:r>
              <a:rPr lang="en-US" dirty="0">
                <a:solidFill>
                  <a:srgbClr val="A50021"/>
                </a:solidFill>
              </a:rPr>
              <a:t>Hidden Markov Model</a:t>
            </a:r>
            <a:r>
              <a:rPr lang="en-US" dirty="0"/>
              <a:t> is an extension of a Markov chain in which the input symbols are not the same as the states.</a:t>
            </a:r>
          </a:p>
          <a:p>
            <a:r>
              <a:rPr lang="en-US" dirty="0"/>
              <a:t>This means </a:t>
            </a:r>
            <a:r>
              <a:rPr lang="en-US" dirty="0">
                <a:solidFill>
                  <a:srgbClr val="A50021"/>
                </a:solidFill>
              </a:rPr>
              <a:t>we do not know which state we are in</a:t>
            </a:r>
            <a:r>
              <a:rPr lang="en-US" dirty="0"/>
              <a:t>.</a:t>
            </a:r>
          </a:p>
          <a:p>
            <a:endParaRPr lang="en-US" dirty="0"/>
          </a:p>
        </p:txBody>
      </p:sp>
    </p:spTree>
    <p:extLst>
      <p:ext uri="{BB962C8B-B14F-4D97-AF65-F5344CB8AC3E}">
        <p14:creationId xmlns:p14="http://schemas.microsoft.com/office/powerpoint/2010/main" val="26047285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51FA7A28-6EFB-4C64-B89C-CDBC45E4D92C}" type="slidenum">
              <a:rPr lang="en-US"/>
              <a:pPr/>
              <a:t>143</a:t>
            </a:fld>
            <a:endParaRPr lang="en-US"/>
          </a:p>
        </p:txBody>
      </p:sp>
      <p:sp>
        <p:nvSpPr>
          <p:cNvPr id="138242" name="Rectangle 2"/>
          <p:cNvSpPr>
            <a:spLocks noGrp="1" noChangeArrowheads="1"/>
          </p:cNvSpPr>
          <p:nvPr>
            <p:ph type="title"/>
          </p:nvPr>
        </p:nvSpPr>
        <p:spPr/>
        <p:txBody>
          <a:bodyPr/>
          <a:lstStyle/>
          <a:p>
            <a:r>
              <a:rPr lang="en-US"/>
              <a:t>Hidden Markov Model (2)</a:t>
            </a:r>
          </a:p>
        </p:txBody>
      </p:sp>
      <p:sp>
        <p:nvSpPr>
          <p:cNvPr id="138243" name="Rectangle 3"/>
          <p:cNvSpPr>
            <a:spLocks noGrp="1" noChangeArrowheads="1"/>
          </p:cNvSpPr>
          <p:nvPr>
            <p:ph type="body" idx="1"/>
          </p:nvPr>
        </p:nvSpPr>
        <p:spPr/>
        <p:txBody>
          <a:bodyPr>
            <a:normAutofit fontScale="92500" lnSpcReduction="20000"/>
          </a:bodyPr>
          <a:lstStyle/>
          <a:p>
            <a:pPr>
              <a:lnSpc>
                <a:spcPct val="90000"/>
              </a:lnSpc>
            </a:pPr>
            <a:r>
              <a:rPr lang="en-US" dirty="0"/>
              <a:t>States </a:t>
            </a:r>
            <a:r>
              <a:rPr lang="en-US" dirty="0">
                <a:latin typeface="Times New Roman" panose="02020603050405020304" pitchFamily="18" charset="0"/>
              </a:rPr>
              <a:t>Q = q</a:t>
            </a:r>
            <a:r>
              <a:rPr lang="en-US" baseline="-25000" dirty="0">
                <a:latin typeface="Times New Roman" panose="02020603050405020304" pitchFamily="18" charset="0"/>
              </a:rPr>
              <a:t>1</a:t>
            </a:r>
            <a:r>
              <a:rPr lang="en-US" dirty="0">
                <a:latin typeface="Times New Roman" panose="02020603050405020304" pitchFamily="18" charset="0"/>
              </a:rPr>
              <a:t>, q</a:t>
            </a:r>
            <a:r>
              <a:rPr lang="en-US" baseline="-25000" dirty="0">
                <a:latin typeface="Times New Roman" panose="02020603050405020304" pitchFamily="18" charset="0"/>
              </a:rPr>
              <a:t>2</a:t>
            </a:r>
            <a:r>
              <a:rPr lang="en-US" dirty="0">
                <a:latin typeface="Times New Roman" panose="02020603050405020304" pitchFamily="18" charset="0"/>
              </a:rPr>
              <a:t>…</a:t>
            </a:r>
            <a:r>
              <a:rPr lang="en-US" dirty="0" err="1">
                <a:latin typeface="Times New Roman" panose="02020603050405020304" pitchFamily="18" charset="0"/>
              </a:rPr>
              <a:t>q</a:t>
            </a:r>
            <a:r>
              <a:rPr lang="en-US" baseline="-25000" dirty="0" err="1">
                <a:latin typeface="Times New Roman" panose="02020603050405020304" pitchFamily="18" charset="0"/>
              </a:rPr>
              <a:t>N</a:t>
            </a:r>
            <a:r>
              <a:rPr lang="en-US" baseline="-25000" dirty="0">
                <a:latin typeface="Times New Roman" panose="02020603050405020304" pitchFamily="18" charset="0"/>
              </a:rPr>
              <a:t>; </a:t>
            </a:r>
            <a:r>
              <a:rPr lang="en-US" dirty="0">
                <a:latin typeface="Times New Roman" panose="02020603050405020304" pitchFamily="18" charset="0"/>
              </a:rPr>
              <a:t> </a:t>
            </a:r>
            <a:endParaRPr lang="en-US" dirty="0"/>
          </a:p>
          <a:p>
            <a:pPr>
              <a:lnSpc>
                <a:spcPct val="90000"/>
              </a:lnSpc>
            </a:pPr>
            <a:r>
              <a:rPr lang="en-US" dirty="0"/>
              <a:t>Observations </a:t>
            </a:r>
            <a:r>
              <a:rPr lang="en-US" dirty="0">
                <a:latin typeface="Times New Roman" panose="02020603050405020304" pitchFamily="18" charset="0"/>
              </a:rPr>
              <a:t>O= o</a:t>
            </a:r>
            <a:r>
              <a:rPr lang="en-US" baseline="-25000" dirty="0">
                <a:latin typeface="Times New Roman" panose="02020603050405020304" pitchFamily="18" charset="0"/>
              </a:rPr>
              <a:t>1</a:t>
            </a:r>
            <a:r>
              <a:rPr lang="en-US" dirty="0">
                <a:latin typeface="Times New Roman" panose="02020603050405020304" pitchFamily="18" charset="0"/>
              </a:rPr>
              <a:t>, o</a:t>
            </a:r>
            <a:r>
              <a:rPr lang="en-US" baseline="-25000" dirty="0">
                <a:latin typeface="Times New Roman" panose="02020603050405020304" pitchFamily="18" charset="0"/>
              </a:rPr>
              <a:t>2</a:t>
            </a:r>
            <a:r>
              <a:rPr lang="en-US" dirty="0">
                <a:latin typeface="Times New Roman" panose="02020603050405020304" pitchFamily="18" charset="0"/>
              </a:rPr>
              <a:t>…</a:t>
            </a:r>
            <a:r>
              <a:rPr lang="en-US" dirty="0" err="1">
                <a:latin typeface="Times New Roman" panose="02020603050405020304" pitchFamily="18" charset="0"/>
              </a:rPr>
              <a:t>o</a:t>
            </a:r>
            <a:r>
              <a:rPr lang="en-US" baseline="-25000" dirty="0" err="1">
                <a:latin typeface="Times New Roman" panose="02020603050405020304" pitchFamily="18" charset="0"/>
              </a:rPr>
              <a:t>N</a:t>
            </a:r>
            <a:r>
              <a:rPr lang="en-US" baseline="-25000" dirty="0">
                <a:latin typeface="Times New Roman" panose="02020603050405020304" pitchFamily="18" charset="0"/>
              </a:rPr>
              <a:t>; </a:t>
            </a:r>
            <a:r>
              <a:rPr lang="en-US" dirty="0">
                <a:latin typeface="Times New Roman" panose="02020603050405020304" pitchFamily="18" charset="0"/>
              </a:rPr>
              <a:t> </a:t>
            </a:r>
          </a:p>
          <a:p>
            <a:pPr lvl="1">
              <a:lnSpc>
                <a:spcPct val="90000"/>
              </a:lnSpc>
            </a:pPr>
            <a:r>
              <a:rPr lang="en-US" dirty="0"/>
              <a:t>Each observation is a symbol from a vocabulary V = {v</a:t>
            </a:r>
            <a:r>
              <a:rPr lang="en-US" baseline="-25000" dirty="0"/>
              <a:t>1</a:t>
            </a:r>
            <a:r>
              <a:rPr lang="en-US" dirty="0"/>
              <a:t>,v</a:t>
            </a:r>
            <a:r>
              <a:rPr lang="en-US" baseline="-25000" dirty="0"/>
              <a:t>2</a:t>
            </a:r>
            <a:r>
              <a:rPr lang="en-US" dirty="0"/>
              <a:t>,…</a:t>
            </a:r>
            <a:r>
              <a:rPr lang="en-US" dirty="0" err="1"/>
              <a:t>v</a:t>
            </a:r>
            <a:r>
              <a:rPr lang="en-US" baseline="-25000" dirty="0" err="1"/>
              <a:t>V</a:t>
            </a:r>
            <a:r>
              <a:rPr lang="en-US" dirty="0"/>
              <a:t>}</a:t>
            </a:r>
          </a:p>
          <a:p>
            <a:pPr>
              <a:lnSpc>
                <a:spcPct val="90000"/>
              </a:lnSpc>
            </a:pPr>
            <a:r>
              <a:rPr lang="en-US" dirty="0"/>
              <a:t>Transition probabilities</a:t>
            </a:r>
          </a:p>
          <a:p>
            <a:pPr lvl="1">
              <a:lnSpc>
                <a:spcPct val="90000"/>
              </a:lnSpc>
            </a:pPr>
            <a:r>
              <a:rPr lang="en-US" dirty="0">
                <a:latin typeface="Times New Roman" panose="02020603050405020304" pitchFamily="18" charset="0"/>
              </a:rPr>
              <a:t>Transition probability matrix A = {</a:t>
            </a:r>
            <a:r>
              <a:rPr lang="en-US" dirty="0" err="1">
                <a:latin typeface="Times New Roman" panose="02020603050405020304" pitchFamily="18" charset="0"/>
              </a:rPr>
              <a:t>a</a:t>
            </a:r>
            <a:r>
              <a:rPr lang="en-US" baseline="-25000" dirty="0" err="1">
                <a:latin typeface="Times New Roman" panose="02020603050405020304" pitchFamily="18" charset="0"/>
              </a:rPr>
              <a:t>ij</a:t>
            </a:r>
            <a:r>
              <a:rPr lang="en-US" dirty="0">
                <a:latin typeface="Times New Roman" panose="02020603050405020304" pitchFamily="18" charset="0"/>
              </a:rPr>
              <a:t>}</a:t>
            </a:r>
            <a:endParaRPr lang="en-US" dirty="0"/>
          </a:p>
          <a:p>
            <a:pPr>
              <a:lnSpc>
                <a:spcPct val="90000"/>
              </a:lnSpc>
            </a:pPr>
            <a:endParaRPr lang="en-US" dirty="0"/>
          </a:p>
          <a:p>
            <a:pPr>
              <a:lnSpc>
                <a:spcPct val="90000"/>
              </a:lnSpc>
            </a:pPr>
            <a:r>
              <a:rPr lang="en-US" dirty="0"/>
              <a:t>Observation likelihoods</a:t>
            </a:r>
          </a:p>
          <a:p>
            <a:pPr lvl="1">
              <a:lnSpc>
                <a:spcPct val="90000"/>
              </a:lnSpc>
            </a:pPr>
            <a:r>
              <a:rPr lang="en-US" dirty="0">
                <a:latin typeface="Times New Roman" panose="02020603050405020304" pitchFamily="18" charset="0"/>
              </a:rPr>
              <a:t>Output probability matrix B={b</a:t>
            </a:r>
            <a:r>
              <a:rPr lang="en-US" baseline="-25000" dirty="0">
                <a:latin typeface="Times New Roman" panose="02020603050405020304" pitchFamily="18" charset="0"/>
              </a:rPr>
              <a:t>i</a:t>
            </a:r>
            <a:r>
              <a:rPr lang="en-US" dirty="0">
                <a:latin typeface="Times New Roman" panose="02020603050405020304" pitchFamily="18" charset="0"/>
              </a:rPr>
              <a:t>(k)}</a:t>
            </a:r>
          </a:p>
          <a:p>
            <a:pPr>
              <a:lnSpc>
                <a:spcPct val="90000"/>
              </a:lnSpc>
              <a:spcBef>
                <a:spcPct val="0"/>
              </a:spcBef>
              <a:buFontTx/>
              <a:buNone/>
            </a:pPr>
            <a:endParaRPr lang="en-US" dirty="0">
              <a:latin typeface="Times New Roman" panose="02020603050405020304" pitchFamily="18" charset="0"/>
              <a:sym typeface="Symbol" panose="05050102010706020507" pitchFamily="18" charset="2"/>
            </a:endParaRPr>
          </a:p>
          <a:p>
            <a:pPr>
              <a:lnSpc>
                <a:spcPct val="90000"/>
              </a:lnSpc>
            </a:pPr>
            <a:endParaRPr lang="en-US" dirty="0"/>
          </a:p>
          <a:p>
            <a:pPr>
              <a:lnSpc>
                <a:spcPct val="90000"/>
              </a:lnSpc>
            </a:pPr>
            <a:r>
              <a:rPr lang="en-US" dirty="0"/>
              <a:t>Special initial probability vector </a:t>
            </a:r>
            <a:r>
              <a:rPr lang="en-US" dirty="0">
                <a:latin typeface="Times New Roman" panose="02020603050405020304" pitchFamily="18" charset="0"/>
                <a:sym typeface="Symbol" panose="05050102010706020507" pitchFamily="18" charset="2"/>
              </a:rPr>
              <a:t></a:t>
            </a:r>
          </a:p>
        </p:txBody>
      </p:sp>
      <p:graphicFrame>
        <p:nvGraphicFramePr>
          <p:cNvPr id="138244" name="Object 4"/>
          <p:cNvGraphicFramePr>
            <a:graphicFrameLocks noChangeAspect="1"/>
          </p:cNvGraphicFramePr>
          <p:nvPr>
            <p:extLst>
              <p:ext uri="{D42A27DB-BD31-4B8C-83A1-F6EECF244321}">
                <p14:modId xmlns:p14="http://schemas.microsoft.com/office/powerpoint/2010/main" val="1634024727"/>
              </p:ext>
            </p:extLst>
          </p:nvPr>
        </p:nvGraphicFramePr>
        <p:xfrm>
          <a:off x="3048000" y="5046786"/>
          <a:ext cx="2628900" cy="314325"/>
        </p:xfrm>
        <a:graphic>
          <a:graphicData uri="http://schemas.openxmlformats.org/presentationml/2006/ole">
            <mc:AlternateContent xmlns:mc="http://schemas.openxmlformats.org/markup-compatibility/2006">
              <mc:Choice xmlns:v="urn:schemas-microsoft-com:vml" Requires="v">
                <p:oleObj spid="_x0000_s4583" name="Equation" r:id="rId3" imgW="1485900" imgH="177800" progId="Equation.3">
                  <p:embed/>
                </p:oleObj>
              </mc:Choice>
              <mc:Fallback>
                <p:oleObj name="Equation" r:id="rId3" imgW="1485900" imgH="177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5046786"/>
                        <a:ext cx="26289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45" name="Object 5"/>
          <p:cNvGraphicFramePr>
            <a:graphicFrameLocks noChangeAspect="1"/>
          </p:cNvGraphicFramePr>
          <p:nvPr>
            <p:extLst>
              <p:ext uri="{D42A27DB-BD31-4B8C-83A1-F6EECF244321}">
                <p14:modId xmlns:p14="http://schemas.microsoft.com/office/powerpoint/2010/main" val="3424750423"/>
              </p:ext>
            </p:extLst>
          </p:nvPr>
        </p:nvGraphicFramePr>
        <p:xfrm>
          <a:off x="2857134" y="3526937"/>
          <a:ext cx="4316412" cy="479425"/>
        </p:xfrm>
        <a:graphic>
          <a:graphicData uri="http://schemas.openxmlformats.org/presentationml/2006/ole">
            <mc:AlternateContent xmlns:mc="http://schemas.openxmlformats.org/markup-compatibility/2006">
              <mc:Choice xmlns:v="urn:schemas-microsoft-com:vml" Requires="v">
                <p:oleObj spid="_x0000_s4584" name="Equation" r:id="rId5" imgW="2171520" imgH="241200" progId="Equation.3">
                  <p:embed/>
                </p:oleObj>
              </mc:Choice>
              <mc:Fallback>
                <p:oleObj name="Equation" r:id="rId5" imgW="2171520" imgH="241200" progId="Equation.3">
                  <p:embed/>
                  <p:pic>
                    <p:nvPicPr>
                      <p:cNvPr id="0" name=""/>
                      <p:cNvPicPr>
                        <a:picLocks noChangeAspect="1" noChangeArrowheads="1"/>
                      </p:cNvPicPr>
                      <p:nvPr/>
                    </p:nvPicPr>
                    <p:blipFill>
                      <a:blip r:embed="rId6"/>
                      <a:srcRect/>
                      <a:stretch>
                        <a:fillRect/>
                      </a:stretch>
                    </p:blipFill>
                    <p:spPr bwMode="auto">
                      <a:xfrm>
                        <a:off x="2857134" y="3526937"/>
                        <a:ext cx="4316412"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46" name="Object 6"/>
          <p:cNvGraphicFramePr>
            <a:graphicFrameLocks noChangeAspect="1"/>
          </p:cNvGraphicFramePr>
          <p:nvPr>
            <p:extLst>
              <p:ext uri="{D42A27DB-BD31-4B8C-83A1-F6EECF244321}">
                <p14:modId xmlns:p14="http://schemas.microsoft.com/office/powerpoint/2010/main" val="2233700306"/>
              </p:ext>
            </p:extLst>
          </p:nvPr>
        </p:nvGraphicFramePr>
        <p:xfrm>
          <a:off x="3052763" y="4700953"/>
          <a:ext cx="2908300" cy="317500"/>
        </p:xfrm>
        <a:graphic>
          <a:graphicData uri="http://schemas.openxmlformats.org/presentationml/2006/ole">
            <mc:AlternateContent xmlns:mc="http://schemas.openxmlformats.org/markup-compatibility/2006">
              <mc:Choice xmlns:v="urn:schemas-microsoft-com:vml" Requires="v">
                <p:oleObj spid="_x0000_s4585" name="Equation" r:id="rId7" imgW="1625600" imgH="177800" progId="Equation.3">
                  <p:embed/>
                </p:oleObj>
              </mc:Choice>
              <mc:Fallback>
                <p:oleObj name="Equation" r:id="rId7" imgW="1625600" imgH="177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2763" y="4700953"/>
                        <a:ext cx="29083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80412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4FB3CCA-74FE-41F3-A5A1-9CD491944D8E}" type="slidenum">
              <a:rPr lang="en-US"/>
              <a:pPr/>
              <a:t>144</a:t>
            </a:fld>
            <a:endParaRPr lang="en-US"/>
          </a:p>
        </p:txBody>
      </p:sp>
      <p:sp>
        <p:nvSpPr>
          <p:cNvPr id="139266" name="Rectangle 2"/>
          <p:cNvSpPr>
            <a:spLocks noGrp="1" noChangeArrowheads="1"/>
          </p:cNvSpPr>
          <p:nvPr>
            <p:ph type="title"/>
          </p:nvPr>
        </p:nvSpPr>
        <p:spPr/>
        <p:txBody>
          <a:bodyPr/>
          <a:lstStyle/>
          <a:p>
            <a:r>
              <a:rPr lang="en-US"/>
              <a:t>Transition Probabilities</a:t>
            </a:r>
          </a:p>
        </p:txBody>
      </p:sp>
      <p:pic>
        <p:nvPicPr>
          <p:cNvPr id="139268" name="Picture 4" descr="hmmtagge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1295400"/>
            <a:ext cx="6732587" cy="386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1016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4F77764B-9DA3-4D18-9090-DC0E4817222E}" type="slidenum">
              <a:rPr lang="en-US"/>
              <a:pPr/>
              <a:t>145</a:t>
            </a:fld>
            <a:endParaRPr lang="en-US"/>
          </a:p>
        </p:txBody>
      </p:sp>
      <p:sp>
        <p:nvSpPr>
          <p:cNvPr id="140290" name="Rectangle 2"/>
          <p:cNvSpPr>
            <a:spLocks noGrp="1" noChangeArrowheads="1"/>
          </p:cNvSpPr>
          <p:nvPr>
            <p:ph type="title"/>
          </p:nvPr>
        </p:nvSpPr>
        <p:spPr/>
        <p:txBody>
          <a:bodyPr/>
          <a:lstStyle/>
          <a:p>
            <a:r>
              <a:rPr lang="en-US"/>
              <a:t>Observation Likelihoods</a:t>
            </a:r>
          </a:p>
        </p:txBody>
      </p:sp>
      <p:pic>
        <p:nvPicPr>
          <p:cNvPr id="140292" name="Picture 4" descr="hmmtagge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524001"/>
            <a:ext cx="6248400" cy="423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234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US" dirty="0"/>
              <a:t>Imagine a corpus tagged by hand ( words are to be shown)</a:t>
            </a:r>
            <a:endParaRPr lang="en-IN" dirty="0"/>
          </a:p>
          <a:p>
            <a:r>
              <a:rPr lang="en-IN" dirty="0"/>
              <a:t>Adj Verb Noun Adj Verb Adj Noun Adj </a:t>
            </a:r>
            <a:endParaRPr lang="en-US" dirty="0"/>
          </a:p>
          <a:p>
            <a:r>
              <a:rPr lang="en-US" dirty="0"/>
              <a:t>1)We can for instance compute this information: P(</a:t>
            </a:r>
            <a:r>
              <a:rPr lang="en-US" dirty="0" err="1"/>
              <a:t>Noun|Verb</a:t>
            </a:r>
            <a:r>
              <a:rPr lang="en-US" dirty="0"/>
              <a:t>)=1/2 2) this information: P(</a:t>
            </a:r>
            <a:r>
              <a:rPr lang="en-US" dirty="0" err="1"/>
              <a:t>bu|Adj</a:t>
            </a:r>
            <a:r>
              <a:rPr lang="en-US" dirty="0"/>
              <a:t>)=2/4</a:t>
            </a:r>
          </a:p>
          <a:p>
            <a:r>
              <a:rPr lang="en-US" dirty="0"/>
              <a:t>Instructions:</a:t>
            </a:r>
          </a:p>
          <a:p>
            <a:r>
              <a:rPr lang="en-US" dirty="0"/>
              <a:t>Take the corpus above and: </a:t>
            </a:r>
          </a:p>
          <a:p>
            <a:r>
              <a:rPr lang="en-US" dirty="0"/>
              <a:t>With a red pen, arrow or circle the example of information 1) </a:t>
            </a:r>
          </a:p>
          <a:p>
            <a:r>
              <a:rPr lang="en-US" dirty="0"/>
              <a:t>With a green pen arrow or circle the example of information 2) </a:t>
            </a:r>
          </a:p>
          <a:p>
            <a:r>
              <a:rPr lang="en-US" dirty="0"/>
              <a:t>With your own words formulate which kind of information it is</a:t>
            </a:r>
          </a:p>
          <a:p>
            <a:endParaRPr lang="en-IN" dirty="0"/>
          </a:p>
        </p:txBody>
      </p:sp>
    </p:spTree>
    <p:extLst>
      <p:ext uri="{BB962C8B-B14F-4D97-AF65-F5344CB8AC3E}">
        <p14:creationId xmlns:p14="http://schemas.microsoft.com/office/powerpoint/2010/main" val="28815654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Defines the information we need to build</a:t>
            </a:r>
            <a:br>
              <a:rPr lang="en-US" dirty="0"/>
            </a:br>
            <a:r>
              <a:rPr lang="en-IN" dirty="0"/>
              <a:t>a Hidden Markov Model (HMM) for tagging</a:t>
            </a:r>
            <a:endParaRPr lang="en-IN" sz="2800" dirty="0"/>
          </a:p>
        </p:txBody>
      </p:sp>
      <p:pic>
        <p:nvPicPr>
          <p:cNvPr id="4" name="Content Placeholder 3"/>
          <p:cNvPicPr>
            <a:picLocks noGrp="1" noChangeAspect="1"/>
          </p:cNvPicPr>
          <p:nvPr>
            <p:ph idx="1"/>
          </p:nvPr>
        </p:nvPicPr>
        <p:blipFill>
          <a:blip r:embed="rId2"/>
          <a:stretch>
            <a:fillRect/>
          </a:stretch>
        </p:blipFill>
        <p:spPr>
          <a:xfrm>
            <a:off x="2108616" y="2128218"/>
            <a:ext cx="7974767" cy="4729782"/>
          </a:xfrm>
          <a:prstGeom prst="rect">
            <a:avLst/>
          </a:prstGeom>
        </p:spPr>
      </p:pic>
    </p:spTree>
    <p:extLst>
      <p:ext uri="{BB962C8B-B14F-4D97-AF65-F5344CB8AC3E}">
        <p14:creationId xmlns:p14="http://schemas.microsoft.com/office/powerpoint/2010/main" val="38682298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89715" y="453939"/>
            <a:ext cx="10237631" cy="5195713"/>
          </a:xfrm>
          <a:prstGeom prst="rect">
            <a:avLst/>
          </a:prstGeom>
        </p:spPr>
      </p:pic>
      <p:sp>
        <p:nvSpPr>
          <p:cNvPr id="5" name="TextBox 4"/>
          <p:cNvSpPr txBox="1"/>
          <p:nvPr/>
        </p:nvSpPr>
        <p:spPr>
          <a:xfrm>
            <a:off x="872836" y="6151418"/>
            <a:ext cx="10584873" cy="369332"/>
          </a:xfrm>
          <a:prstGeom prst="rect">
            <a:avLst/>
          </a:prstGeom>
          <a:noFill/>
        </p:spPr>
        <p:txBody>
          <a:bodyPr wrap="square" rtlCol="0">
            <a:spAutoFit/>
          </a:bodyPr>
          <a:lstStyle/>
          <a:p>
            <a:r>
              <a:rPr lang="en-IN" dirty="0"/>
              <a:t>Note: Only “Decoding” in our syllabus</a:t>
            </a:r>
          </a:p>
        </p:txBody>
      </p:sp>
    </p:spTree>
    <p:extLst>
      <p:ext uri="{BB962C8B-B14F-4D97-AF65-F5344CB8AC3E}">
        <p14:creationId xmlns:p14="http://schemas.microsoft.com/office/powerpoint/2010/main" val="28105251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84856" y="229996"/>
            <a:ext cx="10203580" cy="6298506"/>
          </a:xfrm>
          <a:prstGeom prst="rect">
            <a:avLst/>
          </a:prstGeom>
        </p:spPr>
      </p:pic>
    </p:spTree>
    <p:extLst>
      <p:ext uri="{BB962C8B-B14F-4D97-AF65-F5344CB8AC3E}">
        <p14:creationId xmlns:p14="http://schemas.microsoft.com/office/powerpoint/2010/main" val="1282315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172" y="728010"/>
            <a:ext cx="8355936" cy="534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72581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82" y="115028"/>
            <a:ext cx="10515600" cy="1325563"/>
          </a:xfrm>
        </p:spPr>
        <p:txBody>
          <a:bodyPr/>
          <a:lstStyle/>
          <a:p>
            <a:r>
              <a:rPr lang="en-IN" dirty="0"/>
              <a:t>Example – We need an efficient algorithm</a:t>
            </a:r>
          </a:p>
        </p:txBody>
      </p:sp>
      <p:pic>
        <p:nvPicPr>
          <p:cNvPr id="4" name="Content Placeholder 3"/>
          <p:cNvPicPr>
            <a:picLocks noGrp="1" noChangeAspect="1"/>
          </p:cNvPicPr>
          <p:nvPr>
            <p:ph idx="1"/>
          </p:nvPr>
        </p:nvPicPr>
        <p:blipFill>
          <a:blip r:embed="rId2"/>
          <a:stretch>
            <a:fillRect/>
          </a:stretch>
        </p:blipFill>
        <p:spPr>
          <a:xfrm>
            <a:off x="1275009" y="1181757"/>
            <a:ext cx="8422783" cy="2438146"/>
          </a:xfrm>
          <a:prstGeom prst="rect">
            <a:avLst/>
          </a:prstGeom>
        </p:spPr>
      </p:pic>
      <p:pic>
        <p:nvPicPr>
          <p:cNvPr id="5" name="Picture 4"/>
          <p:cNvPicPr>
            <a:picLocks noChangeAspect="1"/>
          </p:cNvPicPr>
          <p:nvPr/>
        </p:nvPicPr>
        <p:blipFill>
          <a:blip r:embed="rId3"/>
          <a:stretch>
            <a:fillRect/>
          </a:stretch>
        </p:blipFill>
        <p:spPr>
          <a:xfrm>
            <a:off x="1275009" y="3287676"/>
            <a:ext cx="8256956" cy="2628216"/>
          </a:xfrm>
          <a:prstGeom prst="rect">
            <a:avLst/>
          </a:prstGeom>
        </p:spPr>
      </p:pic>
      <p:sp>
        <p:nvSpPr>
          <p:cNvPr id="6" name="TextBox 5"/>
          <p:cNvSpPr txBox="1"/>
          <p:nvPr/>
        </p:nvSpPr>
        <p:spPr>
          <a:xfrm>
            <a:off x="997527" y="5915892"/>
            <a:ext cx="9961418" cy="646331"/>
          </a:xfrm>
          <a:prstGeom prst="rect">
            <a:avLst/>
          </a:prstGeom>
          <a:noFill/>
        </p:spPr>
        <p:txBody>
          <a:bodyPr wrap="square" rtlCol="0">
            <a:spAutoFit/>
          </a:bodyPr>
          <a:lstStyle/>
          <a:p>
            <a:pPr marL="285750" indent="-285750">
              <a:buFont typeface="Arial" panose="020B0604020202020204" pitchFamily="34" charset="0"/>
              <a:buChar char="•"/>
            </a:pPr>
            <a:r>
              <a:rPr lang="en-US" dirty="0"/>
              <a:t>If each word can have up to T tags and there are N words, How many possible tag sequences by brute- force? </a:t>
            </a:r>
            <a:endParaRPr lang="en-IN" dirty="0"/>
          </a:p>
        </p:txBody>
      </p:sp>
    </p:spTree>
    <p:extLst>
      <p:ext uri="{BB962C8B-B14F-4D97-AF65-F5344CB8AC3E}">
        <p14:creationId xmlns:p14="http://schemas.microsoft.com/office/powerpoint/2010/main" val="26837441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838200" y="365126"/>
            <a:ext cx="10515600" cy="562154"/>
          </a:xfrm>
        </p:spPr>
        <p:txBody>
          <a:bodyPr>
            <a:normAutofit fontScale="90000"/>
          </a:bodyPr>
          <a:lstStyle/>
          <a:p>
            <a:r>
              <a:rPr lang="en-US" dirty="0"/>
              <a:t>Decoding</a:t>
            </a:r>
          </a:p>
        </p:txBody>
      </p:sp>
      <p:sp>
        <p:nvSpPr>
          <p:cNvPr id="141315" name="Rectangle 3"/>
          <p:cNvSpPr>
            <a:spLocks noGrp="1" noChangeArrowheads="1"/>
          </p:cNvSpPr>
          <p:nvPr>
            <p:ph type="body" idx="1"/>
          </p:nvPr>
        </p:nvSpPr>
        <p:spPr>
          <a:xfrm>
            <a:off x="838200" y="927280"/>
            <a:ext cx="10515600" cy="5249683"/>
          </a:xfrm>
        </p:spPr>
        <p:txBody>
          <a:bodyPr>
            <a:normAutofit/>
          </a:bodyPr>
          <a:lstStyle/>
          <a:p>
            <a:r>
              <a:rPr lang="en-US" dirty="0"/>
              <a:t>Recall that we need to get</a:t>
            </a:r>
          </a:p>
          <a:p>
            <a:endParaRPr lang="en-US" dirty="0"/>
          </a:p>
          <a:p>
            <a:r>
              <a:rPr lang="en-US" dirty="0"/>
              <a:t>We could just enumerate all paths given the input and use the model to assign probabilities to each.</a:t>
            </a:r>
          </a:p>
          <a:p>
            <a:pPr lvl="1"/>
            <a:r>
              <a:rPr lang="en-US" dirty="0"/>
              <a:t>Not a good idea. Computationally intractable ! </a:t>
            </a:r>
          </a:p>
          <a:p>
            <a:pPr lvl="1"/>
            <a:r>
              <a:rPr lang="en-US" dirty="0"/>
              <a:t>Dynamic programming can help!</a:t>
            </a:r>
          </a:p>
          <a:p>
            <a:r>
              <a:rPr lang="en-US" dirty="0"/>
              <a:t>The number of possible tag sequences is exponential in the length of the input sentence: </a:t>
            </a:r>
          </a:p>
          <a:p>
            <a:r>
              <a:rPr lang="en-US" dirty="0"/>
              <a:t>Each word can have up to T tags. There are N words. There are up to T</a:t>
            </a:r>
            <a:r>
              <a:rPr lang="en-US" baseline="30000" dirty="0"/>
              <a:t>N</a:t>
            </a:r>
            <a:r>
              <a:rPr lang="en-US" dirty="0"/>
              <a:t> possible tag sequences. </a:t>
            </a:r>
          </a:p>
          <a:p>
            <a:r>
              <a:rPr lang="en-US" dirty="0"/>
              <a:t>We cannot enumerate all T</a:t>
            </a:r>
            <a:r>
              <a:rPr lang="en-US" baseline="30000" dirty="0"/>
              <a:t>N</a:t>
            </a:r>
            <a:r>
              <a:rPr lang="en-US" dirty="0"/>
              <a:t> possible tag sequences.</a:t>
            </a:r>
          </a:p>
        </p:txBody>
      </p:sp>
      <p:pic>
        <p:nvPicPr>
          <p:cNvPr id="141316" name="Picture 4" descr="argma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6147" y="927280"/>
            <a:ext cx="2895600" cy="782638"/>
          </a:xfrm>
          <a:prstGeom prst="rect">
            <a:avLst/>
          </a:prstGeom>
          <a:solidFill>
            <a:schemeClr val="accent2">
              <a:alpha val="75000"/>
            </a:schemeClr>
          </a:solidFill>
          <a:effectLst>
            <a:outerShdw dist="35921" dir="2700000" algn="ctr" rotWithShape="0">
              <a:srgbClr val="808080"/>
            </a:outerShdw>
          </a:effectLst>
        </p:spPr>
      </p:pic>
    </p:spTree>
    <p:extLst>
      <p:ext uri="{BB962C8B-B14F-4D97-AF65-F5344CB8AC3E}">
        <p14:creationId xmlns:p14="http://schemas.microsoft.com/office/powerpoint/2010/main" val="34786726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511"/>
          </a:xfrm>
        </p:spPr>
        <p:txBody>
          <a:bodyPr>
            <a:normAutofit fontScale="90000"/>
          </a:bodyPr>
          <a:lstStyle/>
          <a:p>
            <a:br>
              <a:rPr lang="en-US" sz="3200" dirty="0"/>
            </a:br>
            <a:r>
              <a:rPr lang="en-US" sz="3200" b="1" dirty="0"/>
              <a:t>The Viterbi Algorithm for HMM Tagging </a:t>
            </a:r>
            <a:endParaRPr lang="en-US" sz="3200" dirty="0"/>
          </a:p>
        </p:txBody>
      </p:sp>
      <p:sp>
        <p:nvSpPr>
          <p:cNvPr id="3" name="Content Placeholder 2"/>
          <p:cNvSpPr>
            <a:spLocks noGrp="1"/>
          </p:cNvSpPr>
          <p:nvPr>
            <p:ph idx="1"/>
          </p:nvPr>
        </p:nvSpPr>
        <p:spPr>
          <a:xfrm>
            <a:off x="838200" y="1427018"/>
            <a:ext cx="10515600" cy="4749945"/>
          </a:xfrm>
        </p:spPr>
        <p:txBody>
          <a:bodyPr>
            <a:noAutofit/>
          </a:bodyPr>
          <a:lstStyle/>
          <a:p>
            <a:r>
              <a:rPr lang="en-US" dirty="0">
                <a:solidFill>
                  <a:srgbClr val="00B0F0"/>
                </a:solidFill>
              </a:rPr>
              <a:t>Decoding:</a:t>
            </a:r>
          </a:p>
          <a:p>
            <a:r>
              <a:rPr lang="en-US" dirty="0"/>
              <a:t>For any model, such as an HMM, that contains hidden variables, the task of determining which sequence of variables is the underlying source of some sequence of observations is called the </a:t>
            </a:r>
            <a:r>
              <a:rPr lang="en-US" b="1" dirty="0"/>
              <a:t>decoding </a:t>
            </a:r>
            <a:r>
              <a:rPr lang="en-US" dirty="0"/>
              <a:t>task. </a:t>
            </a:r>
          </a:p>
          <a:p>
            <a:r>
              <a:rPr lang="en-US" dirty="0"/>
              <a:t>The </a:t>
            </a:r>
            <a:r>
              <a:rPr lang="en-US" b="1" dirty="0"/>
              <a:t>Viterbi </a:t>
            </a:r>
            <a:r>
              <a:rPr lang="en-US" dirty="0"/>
              <a:t>algorithm is the most common decoding algorithm used for HMMs, whether for part-of-speech tagging or for speech recognition. </a:t>
            </a:r>
          </a:p>
          <a:p>
            <a:r>
              <a:rPr lang="en-US" dirty="0"/>
              <a:t>The term </a:t>
            </a:r>
            <a:r>
              <a:rPr lang="en-US" b="1" dirty="0"/>
              <a:t>Viterbi </a:t>
            </a:r>
            <a:r>
              <a:rPr lang="en-US" dirty="0"/>
              <a:t>is common in speech and language processing, but is really a standard application of the classic </a:t>
            </a:r>
            <a:r>
              <a:rPr lang="en-US" b="1" dirty="0"/>
              <a:t>dynamic programming </a:t>
            </a:r>
            <a:r>
              <a:rPr lang="en-US" dirty="0"/>
              <a:t>algorithm and looks like the </a:t>
            </a:r>
            <a:r>
              <a:rPr lang="en-US" b="1" dirty="0"/>
              <a:t>minimum edit distance </a:t>
            </a:r>
            <a:r>
              <a:rPr lang="en-US" dirty="0"/>
              <a:t>algorithm of Ch. 3. </a:t>
            </a:r>
          </a:p>
        </p:txBody>
      </p:sp>
    </p:spTree>
    <p:extLst>
      <p:ext uri="{BB962C8B-B14F-4D97-AF65-F5344CB8AC3E}">
        <p14:creationId xmlns:p14="http://schemas.microsoft.com/office/powerpoint/2010/main" val="39943582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3200" dirty="0"/>
            </a:br>
            <a:r>
              <a:rPr lang="en-US" sz="3200" b="1" dirty="0">
                <a:latin typeface="Arial Black" panose="020B0A04020102020204" pitchFamily="34" charset="0"/>
              </a:rPr>
              <a:t>The Viterbi Algorithm for HMM Tagging - Problem statement </a:t>
            </a:r>
          </a:p>
        </p:txBody>
      </p:sp>
      <p:sp>
        <p:nvSpPr>
          <p:cNvPr id="3" name="Content Placeholder 2"/>
          <p:cNvSpPr>
            <a:spLocks noGrp="1"/>
          </p:cNvSpPr>
          <p:nvPr>
            <p:ph idx="1"/>
          </p:nvPr>
        </p:nvSpPr>
        <p:spPr/>
        <p:txBody>
          <a:bodyPr>
            <a:normAutofit/>
          </a:bodyPr>
          <a:lstStyle/>
          <a:p>
            <a:r>
              <a:rPr lang="en-US" sz="2400" dirty="0"/>
              <a:t>Viterbi algorithm :</a:t>
            </a:r>
          </a:p>
          <a:p>
            <a:r>
              <a:rPr lang="en-US" sz="2400" dirty="0"/>
              <a:t>Input:  a single HMM and a set of observed words </a:t>
            </a:r>
            <a:r>
              <a:rPr lang="en-US" sz="2400" i="1" dirty="0"/>
              <a:t>O </a:t>
            </a:r>
            <a:r>
              <a:rPr lang="en-US" sz="2400" dirty="0"/>
              <a:t>= (</a:t>
            </a:r>
            <a:r>
              <a:rPr lang="en-US" sz="2400" i="1" dirty="0"/>
              <a:t>o</a:t>
            </a:r>
            <a:r>
              <a:rPr lang="en-US" sz="2400" dirty="0"/>
              <a:t>1</a:t>
            </a:r>
            <a:r>
              <a:rPr lang="en-US" sz="2400" i="1" dirty="0"/>
              <a:t>o</a:t>
            </a:r>
            <a:r>
              <a:rPr lang="en-US" sz="2400" dirty="0"/>
              <a:t>2</a:t>
            </a:r>
            <a:r>
              <a:rPr lang="en-US" sz="2400" i="1" dirty="0"/>
              <a:t>o</a:t>
            </a:r>
            <a:r>
              <a:rPr lang="en-US" sz="2400" dirty="0"/>
              <a:t>3 . . . </a:t>
            </a:r>
            <a:r>
              <a:rPr lang="en-US" sz="2400" i="1" dirty="0" err="1"/>
              <a:t>oT</a:t>
            </a:r>
            <a:r>
              <a:rPr lang="en-US" sz="2400" i="1" dirty="0"/>
              <a:t> </a:t>
            </a:r>
            <a:r>
              <a:rPr lang="en-US" sz="2400" dirty="0"/>
              <a:t>) and </a:t>
            </a:r>
          </a:p>
          <a:p>
            <a:r>
              <a:rPr lang="en-US" sz="2400" dirty="0"/>
              <a:t>Returns:  the most probable state/tag sequence </a:t>
            </a:r>
            <a:r>
              <a:rPr lang="en-US" sz="2400" i="1" dirty="0"/>
              <a:t>Q </a:t>
            </a:r>
            <a:r>
              <a:rPr lang="en-US" sz="2400" dirty="0"/>
              <a:t>= (</a:t>
            </a:r>
            <a:r>
              <a:rPr lang="en-US" sz="2400" i="1" dirty="0"/>
              <a:t>q</a:t>
            </a:r>
            <a:r>
              <a:rPr lang="en-US" sz="2400" dirty="0"/>
              <a:t>1</a:t>
            </a:r>
            <a:r>
              <a:rPr lang="en-US" sz="2400" i="1" dirty="0"/>
              <a:t>q</a:t>
            </a:r>
            <a:r>
              <a:rPr lang="en-US" sz="2400" dirty="0"/>
              <a:t>2</a:t>
            </a:r>
            <a:r>
              <a:rPr lang="en-US" sz="2400" i="1" dirty="0"/>
              <a:t>q</a:t>
            </a:r>
            <a:r>
              <a:rPr lang="en-US" sz="2400" dirty="0"/>
              <a:t>3 . . . </a:t>
            </a:r>
            <a:r>
              <a:rPr lang="en-US" sz="2400" i="1" dirty="0" err="1"/>
              <a:t>qT</a:t>
            </a:r>
            <a:r>
              <a:rPr lang="en-US" sz="2400" i="1" dirty="0"/>
              <a:t> </a:t>
            </a:r>
            <a:r>
              <a:rPr lang="en-US" sz="2400" dirty="0"/>
              <a:t>), together with its probability. </a:t>
            </a:r>
          </a:p>
          <a:p>
            <a:r>
              <a:rPr lang="en-US" sz="2400" dirty="0"/>
              <a:t>Problem statement : Apply Viterbi algorithm for “I want to race” and find the best possible tag sequence</a:t>
            </a:r>
          </a:p>
        </p:txBody>
      </p:sp>
      <p:pic>
        <p:nvPicPr>
          <p:cNvPr id="4" name="Picture 3">
            <a:extLst>
              <a:ext uri="{FF2B5EF4-FFF2-40B4-BE49-F238E27FC236}">
                <a16:creationId xmlns:a16="http://schemas.microsoft.com/office/drawing/2014/main" id="{4FAE6EF6-CCB2-4C80-8CE3-E27123968431}"/>
              </a:ext>
            </a:extLst>
          </p:cNvPr>
          <p:cNvPicPr>
            <a:picLocks noChangeAspect="1"/>
          </p:cNvPicPr>
          <p:nvPr/>
        </p:nvPicPr>
        <p:blipFill>
          <a:blip r:embed="rId2"/>
          <a:stretch>
            <a:fillRect/>
          </a:stretch>
        </p:blipFill>
        <p:spPr>
          <a:xfrm>
            <a:off x="1092517" y="4637722"/>
            <a:ext cx="7019925" cy="1057275"/>
          </a:xfrm>
          <a:prstGeom prst="rect">
            <a:avLst/>
          </a:prstGeom>
        </p:spPr>
      </p:pic>
    </p:spTree>
    <p:extLst>
      <p:ext uri="{BB962C8B-B14F-4D97-AF65-F5344CB8AC3E}">
        <p14:creationId xmlns:p14="http://schemas.microsoft.com/office/powerpoint/2010/main" val="5808765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dirty="0"/>
            </a:br>
            <a:r>
              <a:rPr lang="en-US" sz="3200" b="1" dirty="0"/>
              <a:t>The Viterbi Algorithm for HMM Tagging </a:t>
            </a:r>
            <a:endParaRPr lang="en-US" sz="3200" dirty="0"/>
          </a:p>
        </p:txBody>
      </p:sp>
      <p:sp>
        <p:nvSpPr>
          <p:cNvPr id="3" name="Content Placeholder 2"/>
          <p:cNvSpPr>
            <a:spLocks noGrp="1"/>
          </p:cNvSpPr>
          <p:nvPr>
            <p:ph idx="1"/>
          </p:nvPr>
        </p:nvSpPr>
        <p:spPr/>
        <p:txBody>
          <a:bodyPr>
            <a:normAutofit/>
          </a:bodyPr>
          <a:lstStyle/>
          <a:p>
            <a:r>
              <a:rPr lang="en-US" sz="2400" dirty="0"/>
              <a:t>Let the HMM be defined by the two tables </a:t>
            </a:r>
          </a:p>
          <a:p>
            <a:r>
              <a:rPr lang="en-US" sz="2400" dirty="0"/>
              <a:t>Fig. 5.15 expresses the </a:t>
            </a:r>
            <a:r>
              <a:rPr lang="en-US" sz="2400" i="1" dirty="0"/>
              <a:t>a </a:t>
            </a:r>
            <a:r>
              <a:rPr lang="en-US" sz="2400" i="1" dirty="0" err="1"/>
              <a:t>ij</a:t>
            </a:r>
            <a:r>
              <a:rPr lang="en-US" sz="2400" i="1" dirty="0"/>
              <a:t> </a:t>
            </a:r>
            <a:r>
              <a:rPr lang="en-US" sz="2400" dirty="0"/>
              <a:t>probabilities, the </a:t>
            </a:r>
            <a:r>
              <a:rPr lang="en-US" sz="2400" i="1" dirty="0"/>
              <a:t>transition </a:t>
            </a:r>
            <a:r>
              <a:rPr lang="en-US" sz="2400" dirty="0"/>
              <a:t>probabilities between hidden states (i.e. part-of-speech tags). </a:t>
            </a:r>
          </a:p>
          <a:p>
            <a:r>
              <a:rPr lang="en-US" sz="2400" dirty="0"/>
              <a:t>Fig. 5.16 expresses the </a:t>
            </a:r>
            <a:r>
              <a:rPr lang="en-US" sz="2400" i="1" dirty="0"/>
              <a:t>bi</a:t>
            </a:r>
            <a:r>
              <a:rPr lang="en-US" sz="2400" dirty="0"/>
              <a:t>(</a:t>
            </a:r>
            <a:r>
              <a:rPr lang="en-US" sz="2400" i="1" dirty="0" err="1"/>
              <a:t>ot</a:t>
            </a:r>
            <a:r>
              <a:rPr lang="en-US" sz="2400" i="1" dirty="0"/>
              <a:t> </a:t>
            </a:r>
            <a:r>
              <a:rPr lang="en-US" sz="2400" dirty="0"/>
              <a:t>) probabilities, the </a:t>
            </a:r>
            <a:r>
              <a:rPr lang="en-US" sz="2400" i="1" dirty="0"/>
              <a:t>observation </a:t>
            </a:r>
            <a:r>
              <a:rPr lang="en-US" sz="2400" dirty="0"/>
              <a:t>likelihoods of words given tags. </a:t>
            </a:r>
          </a:p>
        </p:txBody>
      </p:sp>
    </p:spTree>
    <p:extLst>
      <p:ext uri="{BB962C8B-B14F-4D97-AF65-F5344CB8AC3E}">
        <p14:creationId xmlns:p14="http://schemas.microsoft.com/office/powerpoint/2010/main" val="37472703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5744"/>
            <a:ext cx="10515600" cy="202910"/>
          </a:xfrm>
        </p:spPr>
        <p:txBody>
          <a:bodyPr>
            <a:normAutofit fontScale="90000"/>
          </a:bodyPr>
          <a:lstStyle/>
          <a:p>
            <a:br>
              <a:rPr lang="en-US" sz="3200" dirty="0"/>
            </a:br>
            <a:r>
              <a:rPr lang="en-US" sz="3200" b="1" dirty="0"/>
              <a:t>The Viterbi Algorithm for HMM Tagging </a:t>
            </a:r>
            <a:endParaRPr 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565" y="662321"/>
            <a:ext cx="8058150" cy="562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 y="6428509"/>
            <a:ext cx="10474036" cy="369332"/>
          </a:xfrm>
          <a:prstGeom prst="rect">
            <a:avLst/>
          </a:prstGeom>
          <a:noFill/>
        </p:spPr>
        <p:txBody>
          <a:bodyPr wrap="square" rtlCol="0">
            <a:spAutoFit/>
          </a:bodyPr>
          <a:lstStyle/>
          <a:p>
            <a:r>
              <a:rPr lang="en-IN" dirty="0"/>
              <a:t>Note: PPSS tag in 87- tag Brown refers to  “ other nominative pronoun”  such as I, we, they </a:t>
            </a:r>
          </a:p>
        </p:txBody>
      </p:sp>
    </p:spTree>
    <p:extLst>
      <p:ext uri="{BB962C8B-B14F-4D97-AF65-F5344CB8AC3E}">
        <p14:creationId xmlns:p14="http://schemas.microsoft.com/office/powerpoint/2010/main" val="38142485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dirty="0"/>
            </a:br>
            <a:r>
              <a:rPr lang="en-US" sz="3200" b="1" dirty="0"/>
              <a:t>The Viterbi Algorithm for HMM Tagging </a:t>
            </a:r>
            <a:endParaRPr lang="en-US" sz="3200" dirty="0"/>
          </a:p>
        </p:txBody>
      </p:sp>
      <p:sp>
        <p:nvSpPr>
          <p:cNvPr id="3" name="Content Placeholder 2"/>
          <p:cNvSpPr>
            <a:spLocks noGrp="1"/>
          </p:cNvSpPr>
          <p:nvPr>
            <p:ph idx="1"/>
          </p:nvPr>
        </p:nvSpPr>
        <p:spPr/>
        <p:txBody>
          <a:bodyPr>
            <a:normAutofit/>
          </a:bodyPr>
          <a:lstStyle/>
          <a:p>
            <a:endParaRPr lang="en-US" sz="2400" dirty="0"/>
          </a:p>
          <a:p>
            <a:r>
              <a:rPr lang="en-US" sz="2400" dirty="0"/>
              <a:t> The Viterbi algorithm sets up a probability matrix:</a:t>
            </a:r>
          </a:p>
          <a:p>
            <a:pPr lvl="1"/>
            <a:r>
              <a:rPr lang="en-US" sz="2000" dirty="0"/>
              <a:t>with one column for each observation </a:t>
            </a:r>
            <a:r>
              <a:rPr lang="en-US" sz="2000" i="1" dirty="0"/>
              <a:t>t </a:t>
            </a:r>
            <a:r>
              <a:rPr lang="en-US" sz="2000" dirty="0"/>
              <a:t>and</a:t>
            </a:r>
          </a:p>
          <a:p>
            <a:pPr lvl="1"/>
            <a:r>
              <a:rPr lang="en-US" sz="2000" dirty="0"/>
              <a:t> one row for each state in the state graph. </a:t>
            </a:r>
          </a:p>
          <a:p>
            <a:r>
              <a:rPr lang="en-US" sz="2400" dirty="0"/>
              <a:t>Each column thus has a cell for each state </a:t>
            </a:r>
            <a:r>
              <a:rPr lang="en-US" sz="2400" i="1" dirty="0"/>
              <a:t>qi </a:t>
            </a:r>
            <a:r>
              <a:rPr lang="en-US" sz="2400" dirty="0"/>
              <a:t>in the single combined automaton for the four words. </a:t>
            </a:r>
          </a:p>
        </p:txBody>
      </p:sp>
    </p:spTree>
    <p:extLst>
      <p:ext uri="{BB962C8B-B14F-4D97-AF65-F5344CB8AC3E}">
        <p14:creationId xmlns:p14="http://schemas.microsoft.com/office/powerpoint/2010/main" val="42023640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dirty="0"/>
            </a:br>
            <a:r>
              <a:rPr lang="en-US" sz="3200" b="1" dirty="0"/>
              <a:t>The Viterbi Algorithm for HMM Tagging - Procedure </a:t>
            </a:r>
            <a:endParaRPr lang="en-US" sz="3200" dirty="0"/>
          </a:p>
        </p:txBody>
      </p:sp>
      <p:sp>
        <p:nvSpPr>
          <p:cNvPr id="3" name="Content Placeholder 2"/>
          <p:cNvSpPr>
            <a:spLocks noGrp="1"/>
          </p:cNvSpPr>
          <p:nvPr>
            <p:ph idx="1"/>
          </p:nvPr>
        </p:nvSpPr>
        <p:spPr/>
        <p:txBody>
          <a:bodyPr>
            <a:normAutofit/>
          </a:bodyPr>
          <a:lstStyle/>
          <a:p>
            <a:r>
              <a:rPr lang="en-US" sz="2400" dirty="0"/>
              <a:t>The algorithm first creates </a:t>
            </a:r>
            <a:r>
              <a:rPr lang="en-US" sz="2400" i="1" dirty="0"/>
              <a:t>N </a:t>
            </a:r>
            <a:r>
              <a:rPr lang="en-US" sz="2400" dirty="0"/>
              <a:t>or four state columns. </a:t>
            </a:r>
          </a:p>
          <a:p>
            <a:r>
              <a:rPr lang="en-US" sz="2400" dirty="0"/>
              <a:t>The first column corresponds to the observation of the first word </a:t>
            </a:r>
            <a:r>
              <a:rPr lang="en-US" sz="2400" dirty="0">
                <a:solidFill>
                  <a:srgbClr val="00B0F0"/>
                </a:solidFill>
              </a:rPr>
              <a:t>I</a:t>
            </a:r>
            <a:r>
              <a:rPr lang="en-US" sz="2400" dirty="0"/>
              <a:t>, </a:t>
            </a:r>
          </a:p>
          <a:p>
            <a:r>
              <a:rPr lang="en-US" sz="2400" dirty="0"/>
              <a:t>the second to the second word </a:t>
            </a:r>
            <a:r>
              <a:rPr lang="en-US" sz="2400" i="1" dirty="0">
                <a:solidFill>
                  <a:srgbClr val="00B0F0"/>
                </a:solidFill>
              </a:rPr>
              <a:t>want</a:t>
            </a:r>
            <a:r>
              <a:rPr lang="en-US" sz="2400" dirty="0"/>
              <a:t>, </a:t>
            </a:r>
          </a:p>
          <a:p>
            <a:r>
              <a:rPr lang="en-US" sz="2400" dirty="0"/>
              <a:t>the third to the third word </a:t>
            </a:r>
            <a:r>
              <a:rPr lang="en-US" sz="2400" i="1" dirty="0">
                <a:solidFill>
                  <a:srgbClr val="00B0F0"/>
                </a:solidFill>
              </a:rPr>
              <a:t>to</a:t>
            </a:r>
            <a:r>
              <a:rPr lang="en-US" sz="2400" dirty="0"/>
              <a:t>, and </a:t>
            </a:r>
          </a:p>
          <a:p>
            <a:r>
              <a:rPr lang="en-US" sz="2400" dirty="0"/>
              <a:t>the fourth to the fourth word </a:t>
            </a:r>
            <a:r>
              <a:rPr lang="en-US" sz="2400" i="1" dirty="0">
                <a:solidFill>
                  <a:srgbClr val="00B0F0"/>
                </a:solidFill>
              </a:rPr>
              <a:t>race</a:t>
            </a:r>
            <a:r>
              <a:rPr lang="en-US" sz="2400" dirty="0"/>
              <a:t>. </a:t>
            </a:r>
          </a:p>
          <a:p>
            <a:r>
              <a:rPr lang="en-US" sz="2400" dirty="0"/>
              <a:t>begin in the first column by setting the </a:t>
            </a:r>
            <a:r>
              <a:rPr lang="en-US" sz="2400" dirty="0" err="1"/>
              <a:t>viterbi</a:t>
            </a:r>
            <a:r>
              <a:rPr lang="en-US" sz="2400" dirty="0"/>
              <a:t> value in each cell to the product of the transition probability (into it from the state state) and the observation probability (of the first word); </a:t>
            </a:r>
          </a:p>
          <a:p>
            <a:r>
              <a:rPr lang="en-US" sz="2400" dirty="0"/>
              <a:t>For each state </a:t>
            </a:r>
            <a:r>
              <a:rPr lang="en-US" sz="2400" i="1" dirty="0" err="1"/>
              <a:t>qj</a:t>
            </a:r>
            <a:r>
              <a:rPr lang="en-US" sz="2400" i="1" dirty="0"/>
              <a:t> </a:t>
            </a:r>
            <a:r>
              <a:rPr lang="en-US" sz="2400" dirty="0"/>
              <a:t>at time </a:t>
            </a:r>
            <a:r>
              <a:rPr lang="en-US" sz="2400" i="1" dirty="0"/>
              <a:t>t</a:t>
            </a:r>
            <a:r>
              <a:rPr lang="en-US" sz="2400" dirty="0"/>
              <a:t>, the value </a:t>
            </a:r>
            <a:r>
              <a:rPr lang="en-US" sz="2400" i="1" dirty="0" err="1"/>
              <a:t>viterbi</a:t>
            </a:r>
            <a:r>
              <a:rPr lang="en-US" sz="2400" dirty="0"/>
              <a:t>[</a:t>
            </a:r>
            <a:r>
              <a:rPr lang="en-US" sz="2400" i="1" dirty="0"/>
              <a:t>s</a:t>
            </a:r>
            <a:r>
              <a:rPr lang="en-US" sz="2400" dirty="0"/>
              <a:t>, </a:t>
            </a:r>
            <a:r>
              <a:rPr lang="en-US" sz="2400" i="1" dirty="0"/>
              <a:t>t</a:t>
            </a:r>
            <a:r>
              <a:rPr lang="en-US" sz="2400" dirty="0"/>
              <a:t>] is computed by taking the maximum over the extensions of all the paths that lead to the current cell </a:t>
            </a:r>
          </a:p>
        </p:txBody>
      </p:sp>
    </p:spTree>
    <p:extLst>
      <p:ext uri="{BB962C8B-B14F-4D97-AF65-F5344CB8AC3E}">
        <p14:creationId xmlns:p14="http://schemas.microsoft.com/office/powerpoint/2010/main" val="36975745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t>Viterbi Summary</a:t>
            </a:r>
          </a:p>
        </p:txBody>
      </p:sp>
      <p:sp>
        <p:nvSpPr>
          <p:cNvPr id="144387" name="Rectangle 3"/>
          <p:cNvSpPr>
            <a:spLocks noGrp="1" noChangeArrowheads="1"/>
          </p:cNvSpPr>
          <p:nvPr>
            <p:ph type="body" idx="1"/>
          </p:nvPr>
        </p:nvSpPr>
        <p:spPr/>
        <p:txBody>
          <a:bodyPr/>
          <a:lstStyle/>
          <a:p>
            <a:r>
              <a:rPr lang="en-US"/>
              <a:t>Create an array</a:t>
            </a:r>
          </a:p>
          <a:p>
            <a:pPr lvl="1"/>
            <a:r>
              <a:rPr lang="en-US"/>
              <a:t>With columns corresponding to inputs</a:t>
            </a:r>
          </a:p>
          <a:p>
            <a:pPr lvl="1"/>
            <a:r>
              <a:rPr lang="en-US"/>
              <a:t>Rows corresponding to possible states</a:t>
            </a:r>
          </a:p>
          <a:p>
            <a:r>
              <a:rPr lang="en-US"/>
              <a:t>Sweep through the array in one pass filling the columns left to right using our transition probabilities and observations probabilities</a:t>
            </a:r>
          </a:p>
          <a:p>
            <a:r>
              <a:rPr lang="en-US"/>
              <a:t>Dynamic programming key is that we need only store the MAX probability path to each cell, (not all paths).</a:t>
            </a:r>
          </a:p>
        </p:txBody>
      </p:sp>
    </p:spTree>
    <p:extLst>
      <p:ext uri="{BB962C8B-B14F-4D97-AF65-F5344CB8AC3E}">
        <p14:creationId xmlns:p14="http://schemas.microsoft.com/office/powerpoint/2010/main" val="27197598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dirty="0"/>
            </a:br>
            <a:r>
              <a:rPr lang="en-US" sz="3200" b="1" dirty="0"/>
              <a:t>The Viterbi Algorithm for HMM Tagging </a:t>
            </a:r>
            <a:endParaRPr lang="en-US" sz="3200" dirty="0"/>
          </a:p>
        </p:txBody>
      </p:sp>
      <p:sp>
        <p:nvSpPr>
          <p:cNvPr id="3" name="Content Placeholder 2"/>
          <p:cNvSpPr>
            <a:spLocks noGrp="1"/>
          </p:cNvSpPr>
          <p:nvPr>
            <p:ph idx="1"/>
          </p:nvPr>
        </p:nvSpPr>
        <p:spPr/>
        <p:txBody>
          <a:bodyPr>
            <a:normAutofit/>
          </a:bodyPr>
          <a:lstStyle/>
          <a:p>
            <a:endParaRPr lang="en-US" sz="2400" dirty="0"/>
          </a:p>
          <a:p>
            <a:r>
              <a:rPr lang="en-US" sz="2400" dirty="0"/>
              <a:t>The three factors that are multiplied for extending the previous paths to compute the Viterbi probability at time </a:t>
            </a:r>
            <a:r>
              <a:rPr lang="en-US" sz="2400" i="1" dirty="0"/>
              <a:t>t </a:t>
            </a:r>
            <a:r>
              <a:rPr lang="en-US" sz="2400" dirty="0"/>
              <a:t>are: </a:t>
            </a:r>
          </a:p>
          <a:p>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067" y="3429000"/>
            <a:ext cx="71056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792" y="4838700"/>
            <a:ext cx="39719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1553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463" y="1293569"/>
            <a:ext cx="805815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4889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t>Viterbi Example</a:t>
            </a:r>
          </a:p>
        </p:txBody>
      </p:sp>
      <p:pic>
        <p:nvPicPr>
          <p:cNvPr id="143364" name="Picture 4" descr="posvlatt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524001"/>
            <a:ext cx="7543800" cy="463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6606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a:t>The Viterbi Algorithm</a:t>
            </a:r>
          </a:p>
        </p:txBody>
      </p:sp>
      <p:pic>
        <p:nvPicPr>
          <p:cNvPr id="142340" name="Picture 4" descr="fig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543050"/>
            <a:ext cx="7924800" cy="4497388"/>
          </a:xfrm>
          <a:prstGeom prst="rect">
            <a:avLst/>
          </a:prstGeom>
          <a:noFill/>
          <a:extLst>
            <a:ext uri="{909E8E84-426E-40DD-AFC4-6F175D3DCCD1}">
              <a14:hiddenFill xmlns:a14="http://schemas.microsoft.com/office/drawing/2010/main">
                <a:solidFill>
                  <a:srgbClr val="FFFFFF"/>
                </a:solidFill>
              </a14:hiddenFill>
            </a:ext>
          </a:extLst>
        </p:spPr>
      </p:pic>
      <p:pic>
        <p:nvPicPr>
          <p:cNvPr id="142342" name="Picture 6" descr="viterb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1" y="2209800"/>
            <a:ext cx="1222375"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4856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dirty="0"/>
            </a:br>
            <a:r>
              <a:rPr lang="en-US" sz="3200" b="1" dirty="0"/>
              <a:t>The Viterbi Algorithm for HMM Tagging </a:t>
            </a:r>
            <a:endParaRPr lang="en-US" sz="3200" dirty="0"/>
          </a:p>
        </p:txBody>
      </p:sp>
      <p:sp>
        <p:nvSpPr>
          <p:cNvPr id="3" name="Content Placeholder 2"/>
          <p:cNvSpPr>
            <a:spLocks noGrp="1"/>
          </p:cNvSpPr>
          <p:nvPr>
            <p:ph idx="1"/>
          </p:nvPr>
        </p:nvSpPr>
        <p:spPr/>
        <p:txBody>
          <a:bodyPr>
            <a:normAutofit/>
          </a:bodyPr>
          <a:lstStyle/>
          <a:p>
            <a:r>
              <a:rPr lang="en-US" sz="2400" dirty="0"/>
              <a:t>Problem: Compute Viterbi Matrix for “learning changes thoroughly”  and specify the best POS tag sequence.</a:t>
            </a:r>
          </a:p>
        </p:txBody>
      </p:sp>
    </p:spTree>
    <p:extLst>
      <p:ext uri="{BB962C8B-B14F-4D97-AF65-F5344CB8AC3E}">
        <p14:creationId xmlns:p14="http://schemas.microsoft.com/office/powerpoint/2010/main" val="21276263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731520" y="136525"/>
            <a:ext cx="10515600" cy="854075"/>
          </a:xfrm>
        </p:spPr>
        <p:txBody>
          <a:bodyPr/>
          <a:lstStyle/>
          <a:p>
            <a:r>
              <a:rPr lang="en-US" dirty="0"/>
              <a:t>POS-tagging Evaluation</a:t>
            </a:r>
          </a:p>
        </p:txBody>
      </p:sp>
      <p:sp>
        <p:nvSpPr>
          <p:cNvPr id="145411" name="Rectangle 3"/>
          <p:cNvSpPr>
            <a:spLocks noGrp="1" noChangeArrowheads="1"/>
          </p:cNvSpPr>
          <p:nvPr>
            <p:ph type="body" idx="1"/>
          </p:nvPr>
        </p:nvSpPr>
        <p:spPr>
          <a:xfrm>
            <a:off x="731520" y="1189355"/>
            <a:ext cx="10515600" cy="5532120"/>
          </a:xfrm>
        </p:spPr>
        <p:txBody>
          <a:bodyPr>
            <a:normAutofit/>
          </a:bodyPr>
          <a:lstStyle/>
          <a:p>
            <a:r>
              <a:rPr lang="en-US" dirty="0"/>
              <a:t>Evidence of the power of statistical methods over rule-based methods</a:t>
            </a:r>
          </a:p>
          <a:p>
            <a:pPr lvl="1"/>
            <a:r>
              <a:rPr lang="en-US" dirty="0"/>
              <a:t>Accuracy of 90% of stochastic tagger</a:t>
            </a:r>
          </a:p>
          <a:p>
            <a:pPr lvl="1"/>
            <a:r>
              <a:rPr lang="en-US" dirty="0"/>
              <a:t> contrast with 77% accuracy of the rule-based tagger</a:t>
            </a:r>
          </a:p>
          <a:p>
            <a:pPr lvl="1"/>
            <a:endParaRPr lang="en-US" dirty="0"/>
          </a:p>
          <a:p>
            <a:r>
              <a:rPr lang="en-US" dirty="0"/>
              <a:t>The result is compared with a manually annotated (coded) “Gold Standard” test set</a:t>
            </a:r>
          </a:p>
          <a:p>
            <a:pPr lvl="1"/>
            <a:r>
              <a:rPr lang="en-US" dirty="0"/>
              <a:t>Error rates on known vs. unknown words </a:t>
            </a:r>
          </a:p>
          <a:p>
            <a:pPr lvl="1"/>
            <a:r>
              <a:rPr lang="en-US" dirty="0"/>
              <a:t>Error rates on particular tags</a:t>
            </a:r>
          </a:p>
          <a:p>
            <a:pPr lvl="1"/>
            <a:r>
              <a:rPr lang="en-US" dirty="0"/>
              <a:t>Typically accuracy reaches 96-97% </a:t>
            </a:r>
            <a:r>
              <a:rPr lang="en-IN" dirty="0"/>
              <a:t>for English newswire text</a:t>
            </a:r>
            <a:endParaRPr lang="en-US" dirty="0"/>
          </a:p>
          <a:p>
            <a:pPr lvl="1"/>
            <a:r>
              <a:rPr lang="en-US" dirty="0"/>
              <a:t>This may be compared with result for a baseline tagger (one that uses no context).</a:t>
            </a:r>
          </a:p>
          <a:p>
            <a:endParaRPr lang="en-US" dirty="0"/>
          </a:p>
          <a:p>
            <a:r>
              <a:rPr lang="en-US" dirty="0"/>
              <a:t>Important: 100% is impossible even for human annotators.</a:t>
            </a:r>
          </a:p>
          <a:p>
            <a:endParaRPr lang="en-US" dirty="0"/>
          </a:p>
        </p:txBody>
      </p:sp>
    </p:spTree>
    <p:extLst>
      <p:ext uri="{BB962C8B-B14F-4D97-AF65-F5344CB8AC3E}">
        <p14:creationId xmlns:p14="http://schemas.microsoft.com/office/powerpoint/2010/main" val="42509624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Transformation-Based Tagger</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504367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242"/>
            <a:ext cx="10515600" cy="518795"/>
          </a:xfrm>
        </p:spPr>
        <p:txBody>
          <a:bodyPr>
            <a:normAutofit fontScale="90000"/>
          </a:bodyPr>
          <a:lstStyle/>
          <a:p>
            <a:r>
              <a:rPr lang="en-US" sz="3200" dirty="0"/>
              <a:t>Transformation-Based Tagger</a:t>
            </a:r>
          </a:p>
        </p:txBody>
      </p:sp>
      <p:sp>
        <p:nvSpPr>
          <p:cNvPr id="3" name="Content Placeholder 2"/>
          <p:cNvSpPr>
            <a:spLocks noGrp="1"/>
          </p:cNvSpPr>
          <p:nvPr>
            <p:ph idx="1"/>
          </p:nvPr>
        </p:nvSpPr>
        <p:spPr>
          <a:xfrm>
            <a:off x="838200" y="988218"/>
            <a:ext cx="10515600" cy="5290662"/>
          </a:xfrm>
        </p:spPr>
        <p:txBody>
          <a:bodyPr>
            <a:noAutofit/>
          </a:bodyPr>
          <a:lstStyle/>
          <a:p>
            <a:r>
              <a:rPr lang="en-US" dirty="0">
                <a:solidFill>
                  <a:srgbClr val="00B0F0"/>
                </a:solidFill>
              </a:rPr>
              <a:t>Transformation-Based Tagging called Brill tagging</a:t>
            </a:r>
          </a:p>
          <a:p>
            <a:r>
              <a:rPr lang="en-US" dirty="0"/>
              <a:t>an instance of the </a:t>
            </a:r>
            <a:r>
              <a:rPr lang="en-US" b="1" dirty="0"/>
              <a:t>Transformation-Based Learning </a:t>
            </a:r>
            <a:r>
              <a:rPr lang="en-US" dirty="0"/>
              <a:t>(TBL) approach to machine learning </a:t>
            </a:r>
          </a:p>
          <a:p>
            <a:r>
              <a:rPr lang="en-US" dirty="0"/>
              <a:t>draws inspiration from both the rule-based and stochastic taggers </a:t>
            </a:r>
          </a:p>
          <a:p>
            <a:r>
              <a:rPr lang="en-US" dirty="0">
                <a:solidFill>
                  <a:srgbClr val="00B0F0"/>
                </a:solidFill>
              </a:rPr>
              <a:t>Like the rule-based taggers</a:t>
            </a:r>
            <a:r>
              <a:rPr lang="en-US" dirty="0"/>
              <a:t>, </a:t>
            </a:r>
          </a:p>
          <a:p>
            <a:r>
              <a:rPr lang="en-US" dirty="0"/>
              <a:t>TBL is based on rules that specify what tags should be assigned to what words. </a:t>
            </a:r>
          </a:p>
          <a:p>
            <a:r>
              <a:rPr lang="en-US" dirty="0">
                <a:solidFill>
                  <a:srgbClr val="00B0F0"/>
                </a:solidFill>
              </a:rPr>
              <a:t>But like the stochastic taggers</a:t>
            </a:r>
            <a:r>
              <a:rPr lang="en-US" dirty="0"/>
              <a:t>, TBL is a machine learning technique, in which rules are automatically induced from the data. </a:t>
            </a:r>
          </a:p>
          <a:p>
            <a:r>
              <a:rPr lang="en-US" dirty="0"/>
              <a:t>TBL is a supervised learning technique; it assumes a pre-tagged training corpus </a:t>
            </a:r>
          </a:p>
        </p:txBody>
      </p:sp>
    </p:spTree>
    <p:extLst>
      <p:ext uri="{BB962C8B-B14F-4D97-AF65-F5344CB8AC3E}">
        <p14:creationId xmlns:p14="http://schemas.microsoft.com/office/powerpoint/2010/main" val="33462629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Transformation-Based Tagger</a:t>
            </a:r>
          </a:p>
        </p:txBody>
      </p:sp>
      <p:sp>
        <p:nvSpPr>
          <p:cNvPr id="3" name="Content Placeholder 2"/>
          <p:cNvSpPr>
            <a:spLocks noGrp="1"/>
          </p:cNvSpPr>
          <p:nvPr>
            <p:ph idx="1"/>
          </p:nvPr>
        </p:nvSpPr>
        <p:spPr>
          <a:xfrm>
            <a:off x="838200" y="1417320"/>
            <a:ext cx="10515600" cy="5227320"/>
          </a:xfrm>
        </p:spPr>
        <p:txBody>
          <a:bodyPr>
            <a:normAutofit/>
          </a:bodyPr>
          <a:lstStyle/>
          <a:p>
            <a:r>
              <a:rPr lang="en-US" dirty="0"/>
              <a:t>The TBL algorithm has a set of tagging rules. </a:t>
            </a:r>
          </a:p>
          <a:p>
            <a:endParaRPr lang="en-US" dirty="0"/>
          </a:p>
          <a:p>
            <a:r>
              <a:rPr lang="en-US" dirty="0"/>
              <a:t>A corpus is first tagged using the broadest rule, that is, the one that applies to the most cases. </a:t>
            </a:r>
          </a:p>
          <a:p>
            <a:endParaRPr lang="en-US" dirty="0"/>
          </a:p>
          <a:p>
            <a:r>
              <a:rPr lang="en-US" dirty="0"/>
              <a:t>Then a slightly more specific rule is chosen, which changes some of the original   tags. </a:t>
            </a:r>
          </a:p>
          <a:p>
            <a:endParaRPr lang="en-US" dirty="0"/>
          </a:p>
          <a:p>
            <a:r>
              <a:rPr lang="en-US" dirty="0"/>
              <a:t>Next an even narrower rule, which changes a smaller number of tags </a:t>
            </a:r>
          </a:p>
        </p:txBody>
      </p:sp>
    </p:spTree>
    <p:extLst>
      <p:ext uri="{BB962C8B-B14F-4D97-AF65-F5344CB8AC3E}">
        <p14:creationId xmlns:p14="http://schemas.microsoft.com/office/powerpoint/2010/main" val="15090437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t>Examples</a:t>
            </a:r>
          </a:p>
        </p:txBody>
      </p:sp>
      <p:sp>
        <p:nvSpPr>
          <p:cNvPr id="132099" name="Rectangle 3"/>
          <p:cNvSpPr>
            <a:spLocks noGrp="1" noChangeArrowheads="1"/>
          </p:cNvSpPr>
          <p:nvPr>
            <p:ph type="body" idx="1"/>
          </p:nvPr>
        </p:nvSpPr>
        <p:spPr/>
        <p:txBody>
          <a:bodyPr/>
          <a:lstStyle/>
          <a:p>
            <a:r>
              <a:rPr lang="en-US"/>
              <a:t>Examples:</a:t>
            </a:r>
          </a:p>
          <a:p>
            <a:pPr lvl="1"/>
            <a:r>
              <a:rPr lang="en-US"/>
              <a:t>They are expected to </a:t>
            </a:r>
            <a:r>
              <a:rPr lang="en-US">
                <a:solidFill>
                  <a:srgbClr val="6600CC"/>
                </a:solidFill>
              </a:rPr>
              <a:t>race</a:t>
            </a:r>
            <a:r>
              <a:rPr lang="en-US">
                <a:solidFill>
                  <a:srgbClr val="006600"/>
                </a:solidFill>
              </a:rPr>
              <a:t> </a:t>
            </a:r>
            <a:r>
              <a:rPr lang="en-US"/>
              <a:t>tomorrow.</a:t>
            </a:r>
          </a:p>
          <a:p>
            <a:pPr lvl="1"/>
            <a:r>
              <a:rPr lang="en-US"/>
              <a:t>The</a:t>
            </a:r>
            <a:r>
              <a:rPr lang="en-US">
                <a:solidFill>
                  <a:srgbClr val="006600"/>
                </a:solidFill>
              </a:rPr>
              <a:t> </a:t>
            </a:r>
            <a:r>
              <a:rPr lang="en-US">
                <a:solidFill>
                  <a:srgbClr val="6600CC"/>
                </a:solidFill>
              </a:rPr>
              <a:t>race </a:t>
            </a:r>
            <a:r>
              <a:rPr lang="en-US"/>
              <a:t>for outer space.</a:t>
            </a:r>
          </a:p>
          <a:p>
            <a:r>
              <a:rPr lang="en-US"/>
              <a:t>Tagging algorithm:</a:t>
            </a:r>
          </a:p>
          <a:p>
            <a:pPr lvl="1">
              <a:buFontTx/>
              <a:buAutoNum type="arabicPeriod"/>
            </a:pPr>
            <a:r>
              <a:rPr lang="en-US"/>
              <a:t>Tag all uses of “race” as NN (most likely tag in the Brown corpus)</a:t>
            </a:r>
          </a:p>
          <a:p>
            <a:pPr lvl="2"/>
            <a:r>
              <a:rPr lang="en-US"/>
              <a:t>They are expected to </a:t>
            </a:r>
            <a:r>
              <a:rPr lang="en-US">
                <a:solidFill>
                  <a:srgbClr val="6600CC"/>
                </a:solidFill>
              </a:rPr>
              <a:t>race/NN</a:t>
            </a:r>
            <a:r>
              <a:rPr lang="en-US"/>
              <a:t> tomorrow</a:t>
            </a:r>
          </a:p>
          <a:p>
            <a:pPr lvl="2"/>
            <a:r>
              <a:rPr lang="en-US"/>
              <a:t>the </a:t>
            </a:r>
            <a:r>
              <a:rPr lang="en-US">
                <a:solidFill>
                  <a:srgbClr val="6600CC"/>
                </a:solidFill>
              </a:rPr>
              <a:t>race/NN</a:t>
            </a:r>
            <a:r>
              <a:rPr lang="en-US"/>
              <a:t> for outer space</a:t>
            </a:r>
          </a:p>
          <a:p>
            <a:pPr lvl="1">
              <a:buFontTx/>
              <a:buAutoNum type="arabicPeriod"/>
            </a:pPr>
            <a:r>
              <a:rPr lang="en-US"/>
              <a:t>Use a transformation rule to replace the tag NN with VB for all uses of “race” preceded by the tag TO:</a:t>
            </a:r>
          </a:p>
          <a:p>
            <a:pPr lvl="2"/>
            <a:r>
              <a:rPr lang="en-US"/>
              <a:t>They are expected to </a:t>
            </a:r>
            <a:r>
              <a:rPr lang="en-US">
                <a:solidFill>
                  <a:srgbClr val="6600CC"/>
                </a:solidFill>
              </a:rPr>
              <a:t>race/VB</a:t>
            </a:r>
            <a:r>
              <a:rPr lang="en-US"/>
              <a:t> tomorrow</a:t>
            </a:r>
          </a:p>
          <a:p>
            <a:pPr lvl="2"/>
            <a:r>
              <a:rPr lang="en-US"/>
              <a:t>the </a:t>
            </a:r>
            <a:r>
              <a:rPr lang="en-US">
                <a:solidFill>
                  <a:srgbClr val="6600CC"/>
                </a:solidFill>
              </a:rPr>
              <a:t>race/NN</a:t>
            </a:r>
            <a:r>
              <a:rPr lang="en-US"/>
              <a:t> for outer space</a:t>
            </a:r>
          </a:p>
        </p:txBody>
      </p:sp>
    </p:spTree>
    <p:extLst>
      <p:ext uri="{BB962C8B-B14F-4D97-AF65-F5344CB8AC3E}">
        <p14:creationId xmlns:p14="http://schemas.microsoft.com/office/powerpoint/2010/main" val="38267992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370" y="247895"/>
            <a:ext cx="10515600" cy="865798"/>
          </a:xfrm>
        </p:spPr>
        <p:txBody>
          <a:bodyPr>
            <a:normAutofit/>
          </a:bodyPr>
          <a:lstStyle/>
          <a:p>
            <a:r>
              <a:rPr lang="en-US" sz="2800" dirty="0">
                <a:latin typeface="Times New Roman" pitchFamily="18" charset="0"/>
                <a:cs typeface="Times New Roman" pitchFamily="18" charset="0"/>
              </a:rPr>
              <a:t>Transformation-Based Tagger- How TBL Rules Are Applied </a:t>
            </a:r>
          </a:p>
        </p:txBody>
      </p:sp>
      <p:sp>
        <p:nvSpPr>
          <p:cNvPr id="3" name="Content Placeholder 2"/>
          <p:cNvSpPr>
            <a:spLocks noGrp="1"/>
          </p:cNvSpPr>
          <p:nvPr>
            <p:ph idx="1"/>
          </p:nvPr>
        </p:nvSpPr>
        <p:spPr>
          <a:xfrm>
            <a:off x="838200" y="1184031"/>
            <a:ext cx="10515600" cy="4992932"/>
          </a:xfrm>
        </p:spPr>
        <p:txBody>
          <a:bodyPr>
            <a:normAutofit fontScale="85000" lnSpcReduction="20000"/>
          </a:bodyPr>
          <a:lstStyle/>
          <a:p>
            <a:r>
              <a:rPr lang="en-US" sz="2400" dirty="0"/>
              <a:t>Before the rules apply, the tagger labels every word with its most-likely tag. </a:t>
            </a:r>
          </a:p>
          <a:p>
            <a:r>
              <a:rPr lang="en-US" sz="2400" dirty="0"/>
              <a:t>We get these most-likely tags from a tagged corpus. </a:t>
            </a:r>
          </a:p>
          <a:p>
            <a:r>
              <a:rPr lang="en-US" sz="2400" dirty="0"/>
              <a:t>Ex: in the Brown corpus, </a:t>
            </a:r>
            <a:r>
              <a:rPr lang="en-US" sz="2400" i="1" dirty="0"/>
              <a:t>race </a:t>
            </a:r>
            <a:r>
              <a:rPr lang="en-US" sz="2400" dirty="0"/>
              <a:t>is most likely to be a noun: </a:t>
            </a:r>
          </a:p>
          <a:p>
            <a:pPr lvl="1"/>
            <a:r>
              <a:rPr lang="en-US" sz="2000" i="1" dirty="0"/>
              <a:t>P</a:t>
            </a:r>
            <a:r>
              <a:rPr lang="en-US" sz="2000" dirty="0"/>
              <a:t>(race | NN) = .98 </a:t>
            </a:r>
          </a:p>
          <a:p>
            <a:pPr lvl="1"/>
            <a:r>
              <a:rPr lang="en-US" sz="2000" i="1" dirty="0"/>
              <a:t>P</a:t>
            </a:r>
            <a:r>
              <a:rPr lang="en-US" sz="2000" dirty="0"/>
              <a:t>(race | VB) = .02 </a:t>
            </a:r>
          </a:p>
          <a:p>
            <a:r>
              <a:rPr lang="en-US" sz="2400" dirty="0"/>
              <a:t>Examples of </a:t>
            </a:r>
            <a:r>
              <a:rPr lang="en-US" sz="2400" i="1" dirty="0"/>
              <a:t>race </a:t>
            </a:r>
            <a:r>
              <a:rPr lang="en-US" sz="2400" dirty="0"/>
              <a:t>will both be coded as NN. In the first case, this is a mistake, as NN is the incorrect tag: </a:t>
            </a:r>
          </a:p>
          <a:p>
            <a:r>
              <a:rPr lang="en-US" sz="2400" dirty="0"/>
              <a:t>(1) is/VBZ expected/VBN to/TO </a:t>
            </a:r>
            <a:r>
              <a:rPr lang="en-US" sz="2400" dirty="0">
                <a:solidFill>
                  <a:srgbClr val="FF0000"/>
                </a:solidFill>
              </a:rPr>
              <a:t>race/</a:t>
            </a:r>
            <a:r>
              <a:rPr lang="en-US" sz="2400" b="1" dirty="0">
                <a:solidFill>
                  <a:srgbClr val="FF0000"/>
                </a:solidFill>
              </a:rPr>
              <a:t>NN</a:t>
            </a:r>
            <a:r>
              <a:rPr lang="en-US" sz="2400" b="1" dirty="0"/>
              <a:t> </a:t>
            </a:r>
            <a:r>
              <a:rPr lang="en-US" sz="2400" dirty="0"/>
              <a:t>tomorrow/NN </a:t>
            </a:r>
          </a:p>
          <a:p>
            <a:r>
              <a:rPr lang="en-US" sz="2400" dirty="0"/>
              <a:t>In the second case this </a:t>
            </a:r>
            <a:r>
              <a:rPr lang="en-US" sz="2400" i="1" dirty="0"/>
              <a:t>race </a:t>
            </a:r>
            <a:r>
              <a:rPr lang="en-US" sz="2400" dirty="0"/>
              <a:t>is correctly tagged as an NN: </a:t>
            </a:r>
          </a:p>
          <a:p>
            <a:r>
              <a:rPr lang="en-US" sz="2400" dirty="0"/>
              <a:t>(2) the/DT </a:t>
            </a:r>
            <a:r>
              <a:rPr lang="en-US" sz="2400" dirty="0">
                <a:solidFill>
                  <a:srgbClr val="FF0000"/>
                </a:solidFill>
              </a:rPr>
              <a:t>race/</a:t>
            </a:r>
            <a:r>
              <a:rPr lang="en-US" sz="2400" b="1" dirty="0">
                <a:solidFill>
                  <a:srgbClr val="FF0000"/>
                </a:solidFill>
              </a:rPr>
              <a:t>NN</a:t>
            </a:r>
            <a:r>
              <a:rPr lang="en-US" sz="2400" b="1" dirty="0"/>
              <a:t> </a:t>
            </a:r>
            <a:r>
              <a:rPr lang="en-US" sz="2400" dirty="0"/>
              <a:t>for/IN outer/JJ space/NN </a:t>
            </a:r>
          </a:p>
          <a:p>
            <a:r>
              <a:rPr lang="en-US" sz="2400" dirty="0"/>
              <a:t>After selecting the most-likely tag, Brill's tagger applies its transformation rules. </a:t>
            </a:r>
          </a:p>
          <a:p>
            <a:r>
              <a:rPr lang="en-US" sz="2400" dirty="0"/>
              <a:t>Brill's tagger learned a rule that applies exactly to this mis-tagging of </a:t>
            </a:r>
            <a:r>
              <a:rPr lang="en-US" sz="2400" i="1" dirty="0"/>
              <a:t>race</a:t>
            </a:r>
            <a:r>
              <a:rPr lang="en-US" sz="2400" dirty="0"/>
              <a:t>: </a:t>
            </a:r>
          </a:p>
          <a:p>
            <a:r>
              <a:rPr lang="en-US" sz="2400" i="1" dirty="0">
                <a:solidFill>
                  <a:srgbClr val="00B0F0"/>
                </a:solidFill>
              </a:rPr>
              <a:t>Change </a:t>
            </a:r>
            <a:r>
              <a:rPr lang="en-US" sz="2400" dirty="0">
                <a:solidFill>
                  <a:srgbClr val="00B0F0"/>
                </a:solidFill>
              </a:rPr>
              <a:t>NN </a:t>
            </a:r>
            <a:r>
              <a:rPr lang="en-US" sz="2400" i="1" dirty="0">
                <a:solidFill>
                  <a:srgbClr val="00B0F0"/>
                </a:solidFill>
              </a:rPr>
              <a:t>to </a:t>
            </a:r>
            <a:r>
              <a:rPr lang="en-US" sz="2400" dirty="0">
                <a:solidFill>
                  <a:srgbClr val="00B0F0"/>
                </a:solidFill>
              </a:rPr>
              <a:t>VB </a:t>
            </a:r>
            <a:r>
              <a:rPr lang="en-US" sz="2400" i="1" dirty="0">
                <a:solidFill>
                  <a:srgbClr val="00B0F0"/>
                </a:solidFill>
              </a:rPr>
              <a:t>when the previous tag is </a:t>
            </a:r>
            <a:r>
              <a:rPr lang="en-US" sz="2400" dirty="0">
                <a:solidFill>
                  <a:srgbClr val="00B0F0"/>
                </a:solidFill>
              </a:rPr>
              <a:t>TO </a:t>
            </a:r>
          </a:p>
          <a:p>
            <a:r>
              <a:rPr lang="en-US" sz="2400" dirty="0"/>
              <a:t>This rule would change </a:t>
            </a:r>
            <a:r>
              <a:rPr lang="en-US" sz="2400" i="1" dirty="0"/>
              <a:t>race/NN </a:t>
            </a:r>
            <a:r>
              <a:rPr lang="en-US" sz="2400" dirty="0"/>
              <a:t>to </a:t>
            </a:r>
            <a:r>
              <a:rPr lang="en-US" sz="2400" i="1" dirty="0"/>
              <a:t>race/VB </a:t>
            </a:r>
          </a:p>
          <a:p>
            <a:r>
              <a:rPr lang="en-US" sz="2400" dirty="0"/>
              <a:t>(1) expected/VBN to/TO </a:t>
            </a:r>
            <a:r>
              <a:rPr lang="en-US" sz="2400" dirty="0">
                <a:solidFill>
                  <a:srgbClr val="FF0000"/>
                </a:solidFill>
              </a:rPr>
              <a:t>race/NN </a:t>
            </a:r>
            <a:r>
              <a:rPr lang="en-US" sz="2400" dirty="0"/>
              <a:t>→ expected/VBN to/TO </a:t>
            </a:r>
            <a:r>
              <a:rPr lang="en-US" sz="2400" dirty="0">
                <a:solidFill>
                  <a:srgbClr val="FF0000"/>
                </a:solidFill>
              </a:rPr>
              <a:t>race/VB </a:t>
            </a:r>
          </a:p>
        </p:txBody>
      </p:sp>
    </p:spTree>
    <p:extLst>
      <p:ext uri="{BB962C8B-B14F-4D97-AF65-F5344CB8AC3E}">
        <p14:creationId xmlns:p14="http://schemas.microsoft.com/office/powerpoint/2010/main" val="37573055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Transformation-Based Tagger - How TBL Rules Are Learned </a:t>
            </a:r>
          </a:p>
        </p:txBody>
      </p:sp>
      <p:sp>
        <p:nvSpPr>
          <p:cNvPr id="3" name="Content Placeholder 2"/>
          <p:cNvSpPr>
            <a:spLocks noGrp="1"/>
          </p:cNvSpPr>
          <p:nvPr>
            <p:ph idx="1"/>
          </p:nvPr>
        </p:nvSpPr>
        <p:spPr/>
        <p:txBody>
          <a:bodyPr>
            <a:normAutofit/>
          </a:bodyPr>
          <a:lstStyle/>
          <a:p>
            <a:r>
              <a:rPr lang="en-US" sz="2400" dirty="0"/>
              <a:t>Brill's TBL algorithm has </a:t>
            </a:r>
            <a:r>
              <a:rPr lang="en-US" sz="2400" dirty="0">
                <a:solidFill>
                  <a:srgbClr val="00B0F0"/>
                </a:solidFill>
              </a:rPr>
              <a:t>three major stages</a:t>
            </a:r>
            <a:r>
              <a:rPr lang="en-US" sz="2400" dirty="0"/>
              <a:t> </a:t>
            </a:r>
          </a:p>
          <a:p>
            <a:pPr marL="457200" indent="-457200">
              <a:buFont typeface="+mj-lt"/>
              <a:buAutoNum type="arabicPeriod"/>
            </a:pPr>
            <a:r>
              <a:rPr lang="en-US" sz="2400" dirty="0"/>
              <a:t>It first labels every word with its most-likely tag </a:t>
            </a:r>
          </a:p>
          <a:p>
            <a:pPr marL="457200" indent="-457200">
              <a:buFont typeface="+mj-lt"/>
              <a:buAutoNum type="arabicPeriod"/>
            </a:pPr>
            <a:r>
              <a:rPr lang="en-US" sz="2400" dirty="0"/>
              <a:t>It then examines every possible transformation, and selects the one that results in the most improved tagging. </a:t>
            </a:r>
          </a:p>
          <a:p>
            <a:pPr marL="457200" indent="-457200">
              <a:buFont typeface="+mj-lt"/>
              <a:buAutoNum type="arabicPeriod"/>
            </a:pPr>
            <a:r>
              <a:rPr lang="en-US" sz="2400" dirty="0"/>
              <a:t>Finally, it then re-tags the data according to this rule. </a:t>
            </a:r>
          </a:p>
          <a:p>
            <a:r>
              <a:rPr lang="en-US" sz="2400" dirty="0"/>
              <a:t>The last two stages are repeated until some stopping criterion is reached, such as insufficient improvement over the previous pass. </a:t>
            </a:r>
          </a:p>
          <a:p>
            <a:r>
              <a:rPr lang="en-US" sz="2400" dirty="0"/>
              <a:t>Note that stage two requires that TBL knows the correct tag of each word; that is, TBL is a supervised learning algorithm. </a:t>
            </a:r>
          </a:p>
        </p:txBody>
      </p:sp>
    </p:spTree>
    <p:extLst>
      <p:ext uri="{BB962C8B-B14F-4D97-AF65-F5344CB8AC3E}">
        <p14:creationId xmlns:p14="http://schemas.microsoft.com/office/powerpoint/2010/main" val="415592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3938" y="1865365"/>
            <a:ext cx="8417170" cy="2246769"/>
          </a:xfrm>
          <a:prstGeom prst="rect">
            <a:avLst/>
          </a:prstGeom>
        </p:spPr>
        <p:txBody>
          <a:bodyPr wrap="square">
            <a:spAutoFit/>
          </a:bodyPr>
          <a:lstStyle/>
          <a:p>
            <a:r>
              <a:rPr lang="en-US" sz="2800" dirty="0"/>
              <a:t>Distinguish </a:t>
            </a:r>
            <a:r>
              <a:rPr lang="en-US" sz="2800" dirty="0" err="1"/>
              <a:t>heterophones</a:t>
            </a:r>
            <a:r>
              <a:rPr lang="en-US" sz="2800" dirty="0"/>
              <a:t> in speech synthesis :</a:t>
            </a:r>
          </a:p>
          <a:p>
            <a:endParaRPr lang="en-US" sz="2800" dirty="0"/>
          </a:p>
          <a:p>
            <a:r>
              <a:rPr lang="en-US" sz="2800" dirty="0"/>
              <a:t> “I did not object to the object.” </a:t>
            </a:r>
          </a:p>
          <a:p>
            <a:r>
              <a:rPr lang="en-US" sz="2800" dirty="0"/>
              <a:t>“To present the present. ”</a:t>
            </a:r>
          </a:p>
          <a:p>
            <a:r>
              <a:rPr lang="en-US" sz="2800" dirty="0"/>
              <a:t> “The bandage was wound around the wound.” </a:t>
            </a:r>
          </a:p>
        </p:txBody>
      </p:sp>
      <p:sp>
        <p:nvSpPr>
          <p:cNvPr id="3" name="TextBox 2"/>
          <p:cNvSpPr txBox="1"/>
          <p:nvPr/>
        </p:nvSpPr>
        <p:spPr>
          <a:xfrm>
            <a:off x="2063262" y="1043354"/>
            <a:ext cx="8651630" cy="584775"/>
          </a:xfrm>
          <a:prstGeom prst="rect">
            <a:avLst/>
          </a:prstGeom>
          <a:noFill/>
        </p:spPr>
        <p:txBody>
          <a:bodyPr wrap="square" rtlCol="0">
            <a:spAutoFit/>
          </a:bodyPr>
          <a:lstStyle/>
          <a:p>
            <a:r>
              <a:rPr lang="en-US" sz="3200" dirty="0"/>
              <a:t>Applications - 	Speech Synthesis</a:t>
            </a:r>
          </a:p>
        </p:txBody>
      </p:sp>
    </p:spTree>
    <p:extLst>
      <p:ext uri="{BB962C8B-B14F-4D97-AF65-F5344CB8AC3E}">
        <p14:creationId xmlns:p14="http://schemas.microsoft.com/office/powerpoint/2010/main" val="22026042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Transformation-Based Tagger - How TBL Rules Are Learned </a:t>
            </a:r>
          </a:p>
        </p:txBody>
      </p:sp>
      <p:sp>
        <p:nvSpPr>
          <p:cNvPr id="3" name="Content Placeholder 2"/>
          <p:cNvSpPr>
            <a:spLocks noGrp="1"/>
          </p:cNvSpPr>
          <p:nvPr>
            <p:ph idx="1"/>
          </p:nvPr>
        </p:nvSpPr>
        <p:spPr/>
        <p:txBody>
          <a:bodyPr>
            <a:normAutofit/>
          </a:bodyPr>
          <a:lstStyle/>
          <a:p>
            <a:r>
              <a:rPr lang="en-US" sz="2400" dirty="0"/>
              <a:t>The output of the TBL process is an ordered list of transformations; </a:t>
            </a:r>
          </a:p>
          <a:p>
            <a:r>
              <a:rPr lang="en-US" sz="2400" dirty="0"/>
              <a:t>These constitute a ―tagging procedure that can be applied to a new corpus. </a:t>
            </a:r>
          </a:p>
          <a:p>
            <a:r>
              <a:rPr lang="en-US" sz="2400" dirty="0"/>
              <a:t>In principle the set of possible transformations is infinite, since we could imagine transformations such as ―transform NN to VB if the previous word was ―IBM and the word ―the occurs between 17 and 158 words before that. </a:t>
            </a:r>
          </a:p>
          <a:p>
            <a:r>
              <a:rPr lang="en-US" sz="2400" dirty="0"/>
              <a:t>But TBL needs to consider every possible transformation, in order to pick the best one on each pass through the algorithm. </a:t>
            </a:r>
          </a:p>
          <a:p>
            <a:r>
              <a:rPr lang="en-US" sz="2400" dirty="0"/>
              <a:t>Thus the algorithm needs a way to limit the set of transformations. </a:t>
            </a:r>
          </a:p>
          <a:p>
            <a:r>
              <a:rPr lang="en-US" sz="2400" dirty="0"/>
              <a:t>This is done by designing a small set of </a:t>
            </a:r>
            <a:r>
              <a:rPr lang="en-US" sz="2400" b="1" dirty="0"/>
              <a:t>templates </a:t>
            </a:r>
            <a:r>
              <a:rPr lang="en-US" sz="2400" dirty="0"/>
              <a:t>(abstracted transformations). </a:t>
            </a:r>
          </a:p>
          <a:p>
            <a:r>
              <a:rPr lang="en-US" sz="2400" dirty="0"/>
              <a:t>Every allowable transformation is an instantiation of one of the templates </a:t>
            </a:r>
          </a:p>
        </p:txBody>
      </p:sp>
    </p:spTree>
    <p:extLst>
      <p:ext uri="{BB962C8B-B14F-4D97-AF65-F5344CB8AC3E}">
        <p14:creationId xmlns:p14="http://schemas.microsoft.com/office/powerpoint/2010/main" val="6067892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t>Brill Tagger: In more detail</a:t>
            </a:r>
          </a:p>
        </p:txBody>
      </p:sp>
      <p:sp>
        <p:nvSpPr>
          <p:cNvPr id="131075" name="Rectangle 3"/>
          <p:cNvSpPr>
            <a:spLocks noGrp="1" noChangeArrowheads="1"/>
          </p:cNvSpPr>
          <p:nvPr>
            <p:ph type="body" idx="1"/>
          </p:nvPr>
        </p:nvSpPr>
        <p:spPr/>
        <p:txBody>
          <a:bodyPr/>
          <a:lstStyle/>
          <a:p>
            <a:r>
              <a:rPr lang="en-US" dirty="0"/>
              <a:t>Start with simple (less accurate) rules…learn better ones from tagged corpus</a:t>
            </a:r>
          </a:p>
          <a:p>
            <a:pPr lvl="1"/>
            <a:r>
              <a:rPr lang="en-US" dirty="0"/>
              <a:t>Tag each word initially with most likely POS</a:t>
            </a:r>
          </a:p>
          <a:p>
            <a:pPr lvl="1"/>
            <a:r>
              <a:rPr lang="en-US" dirty="0"/>
              <a:t>Examine set of </a:t>
            </a:r>
            <a:r>
              <a:rPr lang="en-US" dirty="0">
                <a:solidFill>
                  <a:srgbClr val="6600CC"/>
                </a:solidFill>
              </a:rPr>
              <a:t>transformations</a:t>
            </a:r>
            <a:r>
              <a:rPr lang="en-US" dirty="0">
                <a:solidFill>
                  <a:schemeClr val="accent1"/>
                </a:solidFill>
              </a:rPr>
              <a:t> </a:t>
            </a:r>
            <a:r>
              <a:rPr lang="en-US" dirty="0"/>
              <a:t>to see which improves tagging decisions compared to tagged corpus </a:t>
            </a:r>
          </a:p>
          <a:p>
            <a:pPr lvl="1"/>
            <a:r>
              <a:rPr lang="en-US" dirty="0"/>
              <a:t>Re-tag corpus using best transformation</a:t>
            </a:r>
          </a:p>
          <a:p>
            <a:pPr lvl="1"/>
            <a:r>
              <a:rPr lang="en-US" dirty="0"/>
              <a:t>Repeat until, e.g., performance does not improve</a:t>
            </a:r>
          </a:p>
          <a:p>
            <a:pPr lvl="1"/>
            <a:r>
              <a:rPr lang="en-US" dirty="0"/>
              <a:t>Result: tagging procedure (ordered list of transformations) which can be applied to new, untagged text</a:t>
            </a:r>
          </a:p>
          <a:p>
            <a:endParaRPr lang="en-US" dirty="0"/>
          </a:p>
        </p:txBody>
      </p:sp>
    </p:spTree>
    <p:extLst>
      <p:ext uri="{BB962C8B-B14F-4D97-AF65-F5344CB8AC3E}">
        <p14:creationId xmlns:p14="http://schemas.microsoft.com/office/powerpoint/2010/main" val="23710113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t>Sample Transformation Rules</a:t>
            </a:r>
          </a:p>
        </p:txBody>
      </p:sp>
      <p:pic>
        <p:nvPicPr>
          <p:cNvPr id="133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6" y="1447801"/>
            <a:ext cx="8201025"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7889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Date Placeholder 3"/>
          <p:cNvSpPr txBox="1">
            <a:spLocks noGrp="1"/>
          </p:cNvSpPr>
          <p:nvPr/>
        </p:nvSpPr>
        <p:spPr bwMode="auto">
          <a:xfrm>
            <a:off x="8251825" y="6408739"/>
            <a:ext cx="19192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AD27B73-1C1B-45EF-A47D-FCD9E87E4B80}" type="datetime1">
              <a:rPr lang="en-US" altLang="en-US" sz="1000">
                <a:latin typeface="Arial" panose="020B0604020202020204" pitchFamily="34" charset="0"/>
              </a:rPr>
              <a:pPr eaLnBrk="1" hangingPunct="1"/>
              <a:t>3/2/2020</a:t>
            </a:fld>
            <a:endParaRPr lang="en-US" altLang="en-US" sz="1000">
              <a:latin typeface="Arial" panose="020B0604020202020204" pitchFamily="34" charset="0"/>
            </a:endParaRPr>
          </a:p>
        </p:txBody>
      </p:sp>
      <p:sp>
        <p:nvSpPr>
          <p:cNvPr id="158723" name="Slide Number Placeholder 5"/>
          <p:cNvSpPr txBox="1">
            <a:spLocks noGrp="1"/>
          </p:cNvSpPr>
          <p:nvPr/>
        </p:nvSpPr>
        <p:spPr bwMode="auto">
          <a:xfrm>
            <a:off x="10171113" y="6408739"/>
            <a:ext cx="3667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400">
                <a:solidFill>
                  <a:schemeClr val="tx1"/>
                </a:solidFill>
                <a:latin typeface="Times New Roman" panose="02020603050405020304" pitchFamily="18" charset="0"/>
              </a:defRPr>
            </a:lvl1pPr>
            <a:lvl2pPr marL="742950" indent="-285750" algn="l">
              <a:defRPr sz="2400">
                <a:solidFill>
                  <a:schemeClr val="tx1"/>
                </a:solidFill>
                <a:latin typeface="Times New Roman" panose="02020603050405020304" pitchFamily="18" charset="0"/>
              </a:defRPr>
            </a:lvl2pPr>
            <a:lvl3pPr marL="1143000" indent="-228600" algn="l">
              <a:defRPr sz="2400">
                <a:solidFill>
                  <a:schemeClr val="tx1"/>
                </a:solidFill>
                <a:latin typeface="Times New Roman" panose="02020603050405020304" pitchFamily="18" charset="0"/>
              </a:defRPr>
            </a:lvl3pPr>
            <a:lvl4pPr marL="1600200" indent="-228600" algn="l">
              <a:defRPr sz="2400">
                <a:solidFill>
                  <a:schemeClr val="tx1"/>
                </a:solidFill>
                <a:latin typeface="Times New Roman" panose="02020603050405020304" pitchFamily="18" charset="0"/>
              </a:defRPr>
            </a:lvl4pPr>
            <a:lvl5pPr marL="2057400" indent="-228600" algn="l">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24668D8D-44A1-4083-8A7C-32EB5391382C}" type="slidenum">
              <a:rPr lang="en-US" altLang="en-US" sz="1000">
                <a:latin typeface="Arial" panose="020B0604020202020204" pitchFamily="34" charset="0"/>
              </a:rPr>
              <a:pPr algn="r" eaLnBrk="1" hangingPunct="1"/>
              <a:t>173</a:t>
            </a:fld>
            <a:endParaRPr lang="en-US" altLang="en-US" sz="1000">
              <a:latin typeface="Arial" panose="020B0604020202020204" pitchFamily="34" charset="0"/>
            </a:endParaRPr>
          </a:p>
        </p:txBody>
      </p:sp>
      <p:sp>
        <p:nvSpPr>
          <p:cNvPr id="158726" name="Rectangle 6"/>
          <p:cNvSpPr>
            <a:spLocks noGrp="1" noChangeArrowheads="1"/>
          </p:cNvSpPr>
          <p:nvPr>
            <p:ph type="title"/>
          </p:nvPr>
        </p:nvSpPr>
        <p:spPr/>
        <p:txBody>
          <a:bodyPr/>
          <a:lstStyle/>
          <a:p>
            <a:r>
              <a:rPr lang="en-US" altLang="en-US"/>
              <a:t>Transformation-Based Tagging</a:t>
            </a:r>
          </a:p>
        </p:txBody>
      </p:sp>
      <p:sp>
        <p:nvSpPr>
          <p:cNvPr id="1028099" name="Rectangle 3"/>
          <p:cNvSpPr>
            <a:spLocks noGrp="1" noChangeArrowheads="1"/>
          </p:cNvSpPr>
          <p:nvPr>
            <p:ph type="body" idx="4294967295"/>
          </p:nvPr>
        </p:nvSpPr>
        <p:spPr/>
        <p:txBody>
          <a:bodyPr>
            <a:normAutofit lnSpcReduction="10000"/>
          </a:bodyPr>
          <a:lstStyle/>
          <a:p>
            <a:pPr marL="365125" indent="-255588"/>
            <a:r>
              <a:rPr lang="en-US" altLang="en-US" sz="2400" dirty="0"/>
              <a:t>Basic Idea: Strip tags from tagged corpus and try to learn them by rule application</a:t>
            </a:r>
          </a:p>
          <a:p>
            <a:pPr marL="620713" lvl="1"/>
            <a:r>
              <a:rPr lang="en-US" altLang="en-US" sz="2000" dirty="0"/>
              <a:t>For untagged, first initialize with most probable tag for each word</a:t>
            </a:r>
          </a:p>
          <a:p>
            <a:pPr marL="620713" lvl="1"/>
            <a:r>
              <a:rPr lang="en-US" altLang="en-US" sz="2000" dirty="0"/>
              <a:t>Change tags according to best rewrite rule, e.g. </a:t>
            </a:r>
            <a:r>
              <a:rPr lang="en-US" altLang="en-US" sz="2000" i="1" dirty="0"/>
              <a:t>“if word-1 is a determiner and word is a verb then change the tag to noun”</a:t>
            </a:r>
            <a:r>
              <a:rPr lang="en-US" altLang="en-US" sz="2000" dirty="0"/>
              <a:t> </a:t>
            </a:r>
          </a:p>
          <a:p>
            <a:pPr marL="620713" lvl="1"/>
            <a:r>
              <a:rPr lang="en-US" altLang="en-US" sz="2000" dirty="0"/>
              <a:t>Compare to gold standard</a:t>
            </a:r>
          </a:p>
          <a:p>
            <a:pPr marL="620713" lvl="1"/>
            <a:r>
              <a:rPr lang="en-US" altLang="en-US" sz="2000" dirty="0"/>
              <a:t>Iterate</a:t>
            </a:r>
          </a:p>
          <a:p>
            <a:pPr marL="365125" indent="-255588"/>
            <a:r>
              <a:rPr lang="en-US" altLang="en-US" sz="2400" dirty="0"/>
              <a:t>Rules created via rule templates, </a:t>
            </a:r>
            <a:r>
              <a:rPr lang="en-US" altLang="en-US" sz="2400" dirty="0" err="1"/>
              <a:t>e.g.of</a:t>
            </a:r>
            <a:r>
              <a:rPr lang="en-US" altLang="en-US" sz="2400" dirty="0"/>
              <a:t> the form </a:t>
            </a:r>
            <a:r>
              <a:rPr lang="en-US" altLang="en-US" sz="2400" i="1" dirty="0"/>
              <a:t>if word-1 is an X and word is a Y then change the tag to Z”</a:t>
            </a:r>
            <a:r>
              <a:rPr lang="en-US" altLang="en-US" sz="2400" dirty="0"/>
              <a:t> </a:t>
            </a:r>
          </a:p>
          <a:p>
            <a:pPr marL="620713" lvl="1"/>
            <a:r>
              <a:rPr lang="en-US" altLang="en-US" sz="2000" dirty="0"/>
              <a:t>Find rule that applies correctly to most tags and apply</a:t>
            </a:r>
          </a:p>
          <a:p>
            <a:pPr marL="620713" lvl="1"/>
            <a:r>
              <a:rPr lang="en-US" altLang="en-US" sz="2000" dirty="0"/>
              <a:t>Iterate on newly tagged corpus until threshold reached</a:t>
            </a:r>
          </a:p>
          <a:p>
            <a:pPr marL="620713" lvl="1"/>
            <a:r>
              <a:rPr lang="en-US" altLang="en-US" sz="2000" dirty="0"/>
              <a:t>Return ordered set of rules</a:t>
            </a:r>
          </a:p>
          <a:p>
            <a:pPr marL="365125" indent="-255588"/>
            <a:r>
              <a:rPr lang="en-US" altLang="en-US" sz="2400" dirty="0"/>
              <a:t>NB:  </a:t>
            </a:r>
            <a:r>
              <a:rPr lang="en-US" altLang="en-US" sz="2400" dirty="0">
                <a:solidFill>
                  <a:srgbClr val="00B0F0"/>
                </a:solidFill>
              </a:rPr>
              <a:t>Rules may make errors that are corrected by later rules</a:t>
            </a:r>
          </a:p>
        </p:txBody>
      </p:sp>
    </p:spTree>
    <p:extLst>
      <p:ext uri="{BB962C8B-B14F-4D97-AF65-F5344CB8AC3E}">
        <p14:creationId xmlns:p14="http://schemas.microsoft.com/office/powerpoint/2010/main" val="3609516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0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0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0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0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809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80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809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809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8099">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80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099" grpId="0" build="p"/>
    </p:bld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09800" y="609600"/>
            <a:ext cx="7772400" cy="838200"/>
          </a:xfrm>
        </p:spPr>
        <p:txBody>
          <a:bodyPr/>
          <a:lstStyle/>
          <a:p>
            <a:r>
              <a:rPr lang="en-US" altLang="en-US"/>
              <a:t>Evaluating Tagging Approaches</a:t>
            </a:r>
          </a:p>
        </p:txBody>
      </p:sp>
      <p:sp>
        <p:nvSpPr>
          <p:cNvPr id="44035" name="Rectangle 3"/>
          <p:cNvSpPr>
            <a:spLocks noGrp="1" noChangeArrowheads="1"/>
          </p:cNvSpPr>
          <p:nvPr>
            <p:ph type="body" idx="1"/>
          </p:nvPr>
        </p:nvSpPr>
        <p:spPr>
          <a:xfrm>
            <a:off x="1264920" y="1524000"/>
            <a:ext cx="9707880" cy="4876800"/>
          </a:xfrm>
        </p:spPr>
        <p:txBody>
          <a:bodyPr/>
          <a:lstStyle/>
          <a:p>
            <a:r>
              <a:rPr lang="en-US" altLang="en-US" dirty="0"/>
              <a:t>For any NLP problem, we need to know how to evaluate our solutions</a:t>
            </a:r>
          </a:p>
          <a:p>
            <a:r>
              <a:rPr lang="en-US" altLang="en-US" dirty="0"/>
              <a:t>Possible </a:t>
            </a:r>
            <a:r>
              <a:rPr lang="en-US" altLang="en-US" dirty="0">
                <a:solidFill>
                  <a:schemeClr val="accent2"/>
                </a:solidFill>
              </a:rPr>
              <a:t>Gold Standards </a:t>
            </a:r>
            <a:r>
              <a:rPr lang="en-US" altLang="en-US" dirty="0"/>
              <a:t>-- ceiling:</a:t>
            </a:r>
          </a:p>
          <a:p>
            <a:pPr lvl="1"/>
            <a:r>
              <a:rPr lang="en-US" altLang="en-US" sz="2800" dirty="0"/>
              <a:t>Annotated naturally occurring corpus</a:t>
            </a:r>
          </a:p>
          <a:p>
            <a:pPr lvl="1"/>
            <a:r>
              <a:rPr lang="en-US" altLang="en-US" sz="2800" dirty="0"/>
              <a:t>Human task performance (96-97%) </a:t>
            </a:r>
          </a:p>
          <a:p>
            <a:pPr lvl="2"/>
            <a:r>
              <a:rPr lang="en-US" altLang="en-US" sz="2800" dirty="0"/>
              <a:t>How well do humans agree?</a:t>
            </a:r>
          </a:p>
          <a:p>
            <a:pPr lvl="1"/>
            <a:r>
              <a:rPr lang="en-US" altLang="en-US" sz="2800" dirty="0"/>
              <a:t>Can be hard to obtain for some tasks:  sometimes humans don’t agree</a:t>
            </a:r>
          </a:p>
        </p:txBody>
      </p:sp>
    </p:spTree>
    <p:extLst>
      <p:ext uri="{BB962C8B-B14F-4D97-AF65-F5344CB8AC3E}">
        <p14:creationId xmlns:p14="http://schemas.microsoft.com/office/powerpoint/2010/main" val="3794625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108" y="1243419"/>
            <a:ext cx="6096000" cy="42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552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985" y="860018"/>
            <a:ext cx="7792915" cy="497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365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a:t>
            </a:r>
          </a:p>
        </p:txBody>
      </p:sp>
      <p:sp>
        <p:nvSpPr>
          <p:cNvPr id="3" name="Content Placeholder 2"/>
          <p:cNvSpPr>
            <a:spLocks noGrp="1"/>
          </p:cNvSpPr>
          <p:nvPr>
            <p:ph idx="1"/>
          </p:nvPr>
        </p:nvSpPr>
        <p:spPr/>
        <p:txBody>
          <a:bodyPr>
            <a:normAutofit/>
          </a:bodyPr>
          <a:lstStyle/>
          <a:p>
            <a:r>
              <a:rPr lang="en-US" dirty="0"/>
              <a:t>Syntax is the study of relationship between the words in a sentence</a:t>
            </a:r>
          </a:p>
          <a:p>
            <a:r>
              <a:rPr lang="en-US" dirty="0"/>
              <a:t>How words in a sentence are clustered into classes called Part-of-Speech (POS)?</a:t>
            </a:r>
          </a:p>
          <a:p>
            <a:r>
              <a:rPr lang="en-US" dirty="0"/>
              <a:t>How they group with their neighborhood into phrases?</a:t>
            </a:r>
          </a:p>
          <a:p>
            <a:r>
              <a:rPr lang="en-US" dirty="0"/>
              <a:t>The way the words depends on other words in a sentence</a:t>
            </a:r>
          </a:p>
          <a:p>
            <a:r>
              <a:rPr lang="en-US" dirty="0"/>
              <a:t>Explore different computation models for this</a:t>
            </a:r>
          </a:p>
          <a:p>
            <a:r>
              <a:rPr lang="en-US" dirty="0"/>
              <a:t>The significance of parts-of-speech (also known as </a:t>
            </a:r>
            <a:r>
              <a:rPr lang="en-US" b="1" dirty="0"/>
              <a:t>POS</a:t>
            </a:r>
            <a:r>
              <a:rPr lang="en-US" dirty="0"/>
              <a:t>, </a:t>
            </a:r>
            <a:r>
              <a:rPr lang="en-US" b="1" dirty="0"/>
              <a:t>word classes</a:t>
            </a:r>
            <a:r>
              <a:rPr lang="en-US" dirty="0"/>
              <a:t>, </a:t>
            </a:r>
            <a:r>
              <a:rPr lang="en-US" b="1" dirty="0"/>
              <a:t>morphological classes</a:t>
            </a:r>
            <a:r>
              <a:rPr lang="en-US" dirty="0"/>
              <a:t>, or </a:t>
            </a:r>
            <a:r>
              <a:rPr lang="en-US" b="1" dirty="0"/>
              <a:t>lexical tags</a:t>
            </a:r>
            <a:r>
              <a:rPr lang="en-US" dirty="0"/>
              <a:t>) for language processing is the large amount of information they give about a word and its neighbors</a:t>
            </a:r>
          </a:p>
        </p:txBody>
      </p:sp>
    </p:spTree>
    <p:extLst>
      <p:ext uri="{BB962C8B-B14F-4D97-AF65-F5344CB8AC3E}">
        <p14:creationId xmlns:p14="http://schemas.microsoft.com/office/powerpoint/2010/main" val="4150596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586" y="1226774"/>
            <a:ext cx="8216778" cy="433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944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370" y="814388"/>
            <a:ext cx="7780094"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6704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480" y="804081"/>
            <a:ext cx="7424084" cy="484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23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739" y="1406769"/>
            <a:ext cx="7665938" cy="417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724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1528763"/>
            <a:ext cx="752475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8389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061" y="1535723"/>
            <a:ext cx="8828577" cy="343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03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138" y="890158"/>
            <a:ext cx="8217996" cy="497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91662" y="5873262"/>
            <a:ext cx="10245969" cy="369332"/>
          </a:xfrm>
          <a:prstGeom prst="rect">
            <a:avLst/>
          </a:prstGeom>
          <a:noFill/>
        </p:spPr>
        <p:txBody>
          <a:bodyPr wrap="square" rtlCol="0">
            <a:spAutoFit/>
          </a:bodyPr>
          <a:lstStyle/>
          <a:p>
            <a:r>
              <a:rPr lang="en-US" dirty="0"/>
              <a:t>Note: Tagsets were not used here</a:t>
            </a:r>
          </a:p>
        </p:txBody>
      </p:sp>
    </p:spTree>
    <p:extLst>
      <p:ext uri="{BB962C8B-B14F-4D97-AF65-F5344CB8AC3E}">
        <p14:creationId xmlns:p14="http://schemas.microsoft.com/office/powerpoint/2010/main" val="2007132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092" y="1188881"/>
            <a:ext cx="8570392" cy="47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6014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971550"/>
            <a:ext cx="819150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21877" y="293077"/>
            <a:ext cx="7901354" cy="523220"/>
          </a:xfrm>
          <a:prstGeom prst="rect">
            <a:avLst/>
          </a:prstGeom>
          <a:noFill/>
        </p:spPr>
        <p:txBody>
          <a:bodyPr wrap="square" rtlCol="0">
            <a:spAutoFit/>
          </a:bodyPr>
          <a:lstStyle/>
          <a:p>
            <a:r>
              <a:rPr lang="en-US" sz="2800" dirty="0"/>
              <a:t>POS Tag Standards</a:t>
            </a:r>
          </a:p>
        </p:txBody>
      </p:sp>
    </p:spTree>
    <p:extLst>
      <p:ext uri="{BB962C8B-B14F-4D97-AF65-F5344CB8AC3E}">
        <p14:creationId xmlns:p14="http://schemas.microsoft.com/office/powerpoint/2010/main" val="2563196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1877" y="293077"/>
            <a:ext cx="7901354" cy="523220"/>
          </a:xfrm>
          <a:prstGeom prst="rect">
            <a:avLst/>
          </a:prstGeom>
          <a:noFill/>
        </p:spPr>
        <p:txBody>
          <a:bodyPr wrap="square" rtlCol="0">
            <a:spAutoFit/>
          </a:bodyPr>
          <a:lstStyle/>
          <a:p>
            <a:r>
              <a:rPr lang="en-US" sz="2800" dirty="0"/>
              <a:t>The Penn tree bank II POS Tag Set</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1033463"/>
            <a:ext cx="816292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50985" y="6060831"/>
            <a:ext cx="10351477" cy="646331"/>
          </a:xfrm>
          <a:prstGeom prst="rect">
            <a:avLst/>
          </a:prstGeom>
          <a:noFill/>
        </p:spPr>
        <p:txBody>
          <a:bodyPr wrap="square" rtlCol="0">
            <a:spAutoFit/>
          </a:bodyPr>
          <a:lstStyle/>
          <a:p>
            <a:r>
              <a:rPr lang="en-US" dirty="0"/>
              <a:t>VBG – Verb Gerund- ex: eating - Gerunds are words that are formed </a:t>
            </a:r>
            <a:r>
              <a:rPr lang="en-US"/>
              <a:t>with verb</a:t>
            </a:r>
            <a:r>
              <a:rPr lang="en-US" dirty="0"/>
              <a:t> but act as nouns. Every gerund is a verb with -</a:t>
            </a:r>
            <a:r>
              <a:rPr lang="en-US" dirty="0" err="1"/>
              <a:t>ing</a:t>
            </a:r>
            <a:r>
              <a:rPr lang="en-US" dirty="0"/>
              <a:t> tacked to its tail. There are no exceptions to this rule.</a:t>
            </a:r>
          </a:p>
        </p:txBody>
      </p:sp>
    </p:spTree>
    <p:extLst>
      <p:ext uri="{BB962C8B-B14F-4D97-AF65-F5344CB8AC3E}">
        <p14:creationId xmlns:p14="http://schemas.microsoft.com/office/powerpoint/2010/main" val="703551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862" y="852696"/>
            <a:ext cx="8886092" cy="5388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5447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1877" y="293077"/>
            <a:ext cx="7901354" cy="523220"/>
          </a:xfrm>
          <a:prstGeom prst="rect">
            <a:avLst/>
          </a:prstGeom>
          <a:noFill/>
        </p:spPr>
        <p:txBody>
          <a:bodyPr wrap="square" rtlCol="0">
            <a:spAutoFit/>
          </a:bodyPr>
          <a:lstStyle/>
          <a:p>
            <a:r>
              <a:rPr lang="en-US" sz="2800" dirty="0"/>
              <a:t>The POS Tagging</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1257300"/>
            <a:ext cx="80391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663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1877" y="293077"/>
            <a:ext cx="7901354" cy="523220"/>
          </a:xfrm>
          <a:prstGeom prst="rect">
            <a:avLst/>
          </a:prstGeom>
          <a:noFill/>
        </p:spPr>
        <p:txBody>
          <a:bodyPr wrap="square" rtlCol="0">
            <a:spAutoFit/>
          </a:bodyPr>
          <a:lstStyle/>
          <a:p>
            <a:r>
              <a:rPr lang="en-US" sz="2800" dirty="0"/>
              <a:t>Some Tokenization rules for English</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814388"/>
            <a:ext cx="82772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8935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1877" y="293077"/>
            <a:ext cx="7901354" cy="523220"/>
          </a:xfrm>
          <a:prstGeom prst="rect">
            <a:avLst/>
          </a:prstGeom>
          <a:noFill/>
        </p:spPr>
        <p:txBody>
          <a:bodyPr wrap="square" rtlCol="0">
            <a:spAutoFit/>
          </a:bodyPr>
          <a:lstStyle/>
          <a:p>
            <a:r>
              <a:rPr lang="en-US" sz="2800" dirty="0"/>
              <a:t>Some Tokenization rules for English</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814388"/>
            <a:ext cx="82772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131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892" y="1048504"/>
            <a:ext cx="6744433" cy="4266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0384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415" y="1488831"/>
            <a:ext cx="8204740" cy="39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457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032" y="186371"/>
            <a:ext cx="7034513" cy="395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134" y="4187835"/>
            <a:ext cx="4602303" cy="2670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2118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30" y="-122688"/>
            <a:ext cx="10565484" cy="641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70730" y="6418661"/>
            <a:ext cx="8957885" cy="369332"/>
          </a:xfrm>
          <a:prstGeom prst="rect">
            <a:avLst/>
          </a:prstGeom>
        </p:spPr>
        <p:txBody>
          <a:bodyPr wrap="square">
            <a:spAutoFit/>
          </a:bodyPr>
          <a:lstStyle/>
          <a:p>
            <a:r>
              <a:rPr lang="en-US" altLang="en-US" dirty="0"/>
              <a:t>Prepositions and subordinating conjunctions marked IN (although/IN) </a:t>
            </a:r>
            <a:endParaRPr lang="en-IN" dirty="0"/>
          </a:p>
        </p:txBody>
      </p:sp>
    </p:spTree>
    <p:extLst>
      <p:ext uri="{BB962C8B-B14F-4D97-AF65-F5344CB8AC3E}">
        <p14:creationId xmlns:p14="http://schemas.microsoft.com/office/powerpoint/2010/main" val="1032628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2720"/>
          </a:xfrm>
        </p:spPr>
        <p:txBody>
          <a:bodyPr>
            <a:normAutofit/>
          </a:bodyPr>
          <a:lstStyle/>
          <a:p>
            <a:r>
              <a:rPr lang="en-US" sz="3200" dirty="0"/>
              <a:t>Examples</a:t>
            </a:r>
          </a:p>
        </p:txBody>
      </p:sp>
      <p:sp>
        <p:nvSpPr>
          <p:cNvPr id="3" name="Content Placeholder 2"/>
          <p:cNvSpPr>
            <a:spLocks noGrp="1"/>
          </p:cNvSpPr>
          <p:nvPr>
            <p:ph idx="1"/>
          </p:nvPr>
        </p:nvSpPr>
        <p:spPr>
          <a:xfrm>
            <a:off x="767861" y="1043353"/>
            <a:ext cx="10515600" cy="5498123"/>
          </a:xfrm>
        </p:spPr>
        <p:txBody>
          <a:bodyPr>
            <a:normAutofit fontScale="70000" lnSpcReduction="20000"/>
          </a:bodyPr>
          <a:lstStyle/>
          <a:p>
            <a:r>
              <a:rPr lang="en-US" dirty="0">
                <a:solidFill>
                  <a:srgbClr val="00B0F0"/>
                </a:solidFill>
              </a:rPr>
              <a:t>The grand jury commented  on  a  number  of other topics. </a:t>
            </a:r>
          </a:p>
          <a:p>
            <a:r>
              <a:rPr lang="en-US" dirty="0"/>
              <a:t>Ex1: Determiners:  </a:t>
            </a:r>
            <a:r>
              <a:rPr lang="en-US" i="1" dirty="0"/>
              <a:t>the </a:t>
            </a:r>
            <a:r>
              <a:rPr lang="en-US" dirty="0"/>
              <a:t>and </a:t>
            </a:r>
            <a:r>
              <a:rPr lang="en-US" i="1" dirty="0"/>
              <a:t>a</a:t>
            </a:r>
            <a:r>
              <a:rPr lang="en-US" dirty="0"/>
              <a:t>, </a:t>
            </a:r>
          </a:p>
          <a:p>
            <a:r>
              <a:rPr lang="en-US" dirty="0"/>
              <a:t>the adjectives </a:t>
            </a:r>
            <a:r>
              <a:rPr lang="en-US" i="1" dirty="0"/>
              <a:t>grand </a:t>
            </a:r>
            <a:r>
              <a:rPr lang="en-US" dirty="0"/>
              <a:t>and </a:t>
            </a:r>
            <a:r>
              <a:rPr lang="en-US" i="1" dirty="0"/>
              <a:t>other</a:t>
            </a:r>
            <a:r>
              <a:rPr lang="en-US" dirty="0"/>
              <a:t>, </a:t>
            </a:r>
          </a:p>
          <a:p>
            <a:r>
              <a:rPr lang="en-US" dirty="0"/>
              <a:t>the common nouns </a:t>
            </a:r>
            <a:r>
              <a:rPr lang="en-US" i="1" dirty="0"/>
              <a:t>jury</a:t>
            </a:r>
            <a:r>
              <a:rPr lang="en-US" dirty="0"/>
              <a:t>, </a:t>
            </a:r>
            <a:r>
              <a:rPr lang="en-US" i="1" dirty="0"/>
              <a:t>number</a:t>
            </a:r>
            <a:r>
              <a:rPr lang="en-US" dirty="0"/>
              <a:t>, and </a:t>
            </a:r>
            <a:r>
              <a:rPr lang="en-US" i="1" dirty="0"/>
              <a:t>topics</a:t>
            </a:r>
            <a:r>
              <a:rPr lang="en-US" dirty="0"/>
              <a:t>, </a:t>
            </a:r>
          </a:p>
          <a:p>
            <a:r>
              <a:rPr lang="en-US" dirty="0"/>
              <a:t>the past tense verb </a:t>
            </a:r>
            <a:r>
              <a:rPr lang="en-US" i="1" dirty="0"/>
              <a:t>commented</a:t>
            </a:r>
          </a:p>
          <a:p>
            <a:r>
              <a:rPr lang="en-US" b="1" dirty="0">
                <a:solidFill>
                  <a:srgbClr val="00B0F0"/>
                </a:solidFill>
              </a:rPr>
              <a:t>There </a:t>
            </a:r>
            <a:r>
              <a:rPr lang="en-US" dirty="0">
                <a:solidFill>
                  <a:srgbClr val="00B0F0"/>
                </a:solidFill>
              </a:rPr>
              <a:t>are 70 children </a:t>
            </a:r>
            <a:r>
              <a:rPr lang="en-US" b="1" dirty="0">
                <a:solidFill>
                  <a:srgbClr val="00B0F0"/>
                </a:solidFill>
              </a:rPr>
              <a:t>there  </a:t>
            </a:r>
            <a:endParaRPr lang="en-US" dirty="0">
              <a:solidFill>
                <a:srgbClr val="00B0F0"/>
              </a:solidFill>
            </a:endParaRPr>
          </a:p>
          <a:p>
            <a:r>
              <a:rPr lang="en-US" dirty="0"/>
              <a:t> Ex2: EX tag  - to mark the existential </a:t>
            </a:r>
            <a:r>
              <a:rPr lang="en-US" i="1" dirty="0"/>
              <a:t>There </a:t>
            </a:r>
            <a:r>
              <a:rPr lang="en-US" dirty="0"/>
              <a:t>construction in English</a:t>
            </a:r>
          </a:p>
          <a:p>
            <a:r>
              <a:rPr lang="en-US" dirty="0"/>
              <a:t>Another use of </a:t>
            </a:r>
            <a:r>
              <a:rPr lang="en-US" i="1" dirty="0"/>
              <a:t>there </a:t>
            </a:r>
            <a:r>
              <a:rPr lang="en-US" dirty="0"/>
              <a:t>which is tagged as an adverb (RB). </a:t>
            </a:r>
          </a:p>
          <a:p>
            <a:r>
              <a:rPr lang="en-US" dirty="0">
                <a:solidFill>
                  <a:srgbClr val="00B0F0"/>
                </a:solidFill>
              </a:rPr>
              <a:t>Although preliminary findings were </a:t>
            </a:r>
            <a:r>
              <a:rPr lang="en-US" b="1" dirty="0">
                <a:solidFill>
                  <a:srgbClr val="00B0F0"/>
                </a:solidFill>
              </a:rPr>
              <a:t>reported </a:t>
            </a:r>
            <a:r>
              <a:rPr lang="en-US" dirty="0">
                <a:solidFill>
                  <a:srgbClr val="00B0F0"/>
                </a:solidFill>
              </a:rPr>
              <a:t>more than a year  ago, the latest results appear in today</a:t>
            </a:r>
            <a:r>
              <a:rPr lang="en-US" b="1" dirty="0">
                <a:solidFill>
                  <a:srgbClr val="00B0F0"/>
                </a:solidFill>
              </a:rPr>
              <a:t>'s </a:t>
            </a:r>
            <a:r>
              <a:rPr lang="en-US" dirty="0">
                <a:solidFill>
                  <a:srgbClr val="00B0F0"/>
                </a:solidFill>
              </a:rPr>
              <a:t>New England Journal of Medicine, </a:t>
            </a:r>
          </a:p>
          <a:p>
            <a:r>
              <a:rPr lang="en-US" dirty="0"/>
              <a:t>Ex3: segmentation of the possessive morpheme -</a:t>
            </a:r>
            <a:r>
              <a:rPr lang="en-US" i="1" dirty="0"/>
              <a:t>'s</a:t>
            </a:r>
            <a:r>
              <a:rPr lang="en-US" dirty="0"/>
              <a:t>, </a:t>
            </a:r>
          </a:p>
          <a:p>
            <a:r>
              <a:rPr lang="en-US" dirty="0"/>
              <a:t>a passive construction `were reported' in which the verb </a:t>
            </a:r>
            <a:r>
              <a:rPr lang="en-US" i="1" dirty="0"/>
              <a:t>reported </a:t>
            </a:r>
            <a:r>
              <a:rPr lang="en-US" dirty="0"/>
              <a:t>is marked as a past participle (VBN), rather than a simple past (VBD). </a:t>
            </a:r>
          </a:p>
          <a:p>
            <a:r>
              <a:rPr lang="en-US" dirty="0"/>
              <a:t>the proper noun </a:t>
            </a:r>
            <a:r>
              <a:rPr lang="en-US" i="1" dirty="0"/>
              <a:t>New England </a:t>
            </a:r>
            <a:r>
              <a:rPr lang="en-US" dirty="0"/>
              <a:t>is tagged NNP. </a:t>
            </a:r>
          </a:p>
          <a:p>
            <a:r>
              <a:rPr lang="en-US" i="1" dirty="0"/>
              <a:t>New England Journal of Medicine </a:t>
            </a:r>
            <a:r>
              <a:rPr lang="en-US" dirty="0"/>
              <a:t>is a proper noun, the Tree-bank tagging chooses to mark each noun in it separately as NNP, including </a:t>
            </a:r>
            <a:r>
              <a:rPr lang="en-US" i="1" dirty="0"/>
              <a:t>journal </a:t>
            </a:r>
            <a:r>
              <a:rPr lang="en-US" dirty="0"/>
              <a:t>and </a:t>
            </a:r>
            <a:r>
              <a:rPr lang="en-US" i="1" dirty="0"/>
              <a:t>medicine</a:t>
            </a:r>
            <a:r>
              <a:rPr lang="en-US" dirty="0"/>
              <a:t>, which might otherwise be labeled as common nouns (NN)</a:t>
            </a:r>
          </a:p>
        </p:txBody>
      </p:sp>
    </p:spTree>
    <p:extLst>
      <p:ext uri="{BB962C8B-B14F-4D97-AF65-F5344CB8AC3E}">
        <p14:creationId xmlns:p14="http://schemas.microsoft.com/office/powerpoint/2010/main" val="3091781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normAutofit fontScale="92500" lnSpcReduction="10000"/>
          </a:bodyPr>
          <a:lstStyle/>
          <a:p>
            <a:r>
              <a:rPr lang="en-US" dirty="0">
                <a:solidFill>
                  <a:srgbClr val="00B0F0"/>
                </a:solidFill>
              </a:rPr>
              <a:t>The grand jury commented  on  a  number  of other topics. </a:t>
            </a:r>
          </a:p>
          <a:p>
            <a:r>
              <a:rPr lang="en-US" dirty="0"/>
              <a:t>The/DT grand/JJ jury/NN commented/VBD on/IN a/DT number/NN of/IN other/JJ topics/NNS ./.</a:t>
            </a:r>
          </a:p>
          <a:p>
            <a:r>
              <a:rPr lang="en-US" b="1" dirty="0">
                <a:solidFill>
                  <a:srgbClr val="00B0F0"/>
                </a:solidFill>
              </a:rPr>
              <a:t>There </a:t>
            </a:r>
            <a:r>
              <a:rPr lang="en-US" dirty="0">
                <a:solidFill>
                  <a:srgbClr val="00B0F0"/>
                </a:solidFill>
              </a:rPr>
              <a:t>are 70 children </a:t>
            </a:r>
            <a:r>
              <a:rPr lang="en-US" b="1" dirty="0">
                <a:solidFill>
                  <a:srgbClr val="00B0F0"/>
                </a:solidFill>
              </a:rPr>
              <a:t>there  </a:t>
            </a:r>
            <a:endParaRPr lang="en-US" dirty="0">
              <a:solidFill>
                <a:srgbClr val="00B0F0"/>
              </a:solidFill>
            </a:endParaRPr>
          </a:p>
          <a:p>
            <a:r>
              <a:rPr lang="en-US" b="1" dirty="0"/>
              <a:t>There/EX </a:t>
            </a:r>
            <a:r>
              <a:rPr lang="en-US" dirty="0"/>
              <a:t>are/VBP 70/CD children/NNS </a:t>
            </a:r>
            <a:r>
              <a:rPr lang="en-US" b="1" dirty="0"/>
              <a:t>there/RB</a:t>
            </a:r>
          </a:p>
          <a:p>
            <a:r>
              <a:rPr lang="en-US" dirty="0">
                <a:solidFill>
                  <a:srgbClr val="00B0F0"/>
                </a:solidFill>
              </a:rPr>
              <a:t>Although preliminary findings were </a:t>
            </a:r>
            <a:r>
              <a:rPr lang="en-US" b="1" dirty="0">
                <a:solidFill>
                  <a:srgbClr val="00B0F0"/>
                </a:solidFill>
              </a:rPr>
              <a:t>reported </a:t>
            </a:r>
            <a:r>
              <a:rPr lang="en-US" dirty="0">
                <a:solidFill>
                  <a:srgbClr val="00B0F0"/>
                </a:solidFill>
              </a:rPr>
              <a:t>more than a year  ago,  the latest results appear in today</a:t>
            </a:r>
            <a:r>
              <a:rPr lang="en-US" b="1" dirty="0">
                <a:solidFill>
                  <a:srgbClr val="00B0F0"/>
                </a:solidFill>
              </a:rPr>
              <a:t>'s </a:t>
            </a:r>
            <a:r>
              <a:rPr lang="en-US" dirty="0">
                <a:solidFill>
                  <a:srgbClr val="00B0F0"/>
                </a:solidFill>
              </a:rPr>
              <a:t>New England Journal of Medicine, </a:t>
            </a:r>
          </a:p>
          <a:p>
            <a:r>
              <a:rPr lang="en-US" dirty="0"/>
              <a:t>Although/IN preliminary/JJ findings/NNS were/VBD </a:t>
            </a:r>
            <a:r>
              <a:rPr lang="en-US" b="1" dirty="0"/>
              <a:t>reported/VBN </a:t>
            </a:r>
            <a:r>
              <a:rPr lang="en-US" dirty="0"/>
              <a:t>more/RBR than/IN a/DT year/NN ago/IN ,/, the/DT latest/JJS results/NNS appear/VBP in/IN today/NN </a:t>
            </a:r>
            <a:r>
              <a:rPr lang="en-US" b="1" dirty="0"/>
              <a:t>’s/POS </a:t>
            </a:r>
            <a:r>
              <a:rPr lang="en-US" dirty="0"/>
              <a:t>New/NNP England/NNP Journal/NNP of/IN Medicine/NNP ,/,</a:t>
            </a:r>
          </a:p>
        </p:txBody>
      </p:sp>
      <p:sp>
        <p:nvSpPr>
          <p:cNvPr id="4" name="TextBox 3"/>
          <p:cNvSpPr txBox="1"/>
          <p:nvPr/>
        </p:nvSpPr>
        <p:spPr>
          <a:xfrm>
            <a:off x="1107583" y="6284890"/>
            <a:ext cx="9903854" cy="369332"/>
          </a:xfrm>
          <a:prstGeom prst="rect">
            <a:avLst/>
          </a:prstGeom>
          <a:noFill/>
        </p:spPr>
        <p:txBody>
          <a:bodyPr wrap="square" rtlCol="0">
            <a:spAutoFit/>
          </a:bodyPr>
          <a:lstStyle/>
          <a:p>
            <a:r>
              <a:rPr lang="en-IN" dirty="0"/>
              <a:t>“many, some, much&gt;</a:t>
            </a:r>
            <a:r>
              <a:rPr lang="en-IN" b="1" dirty="0"/>
              <a:t>more</a:t>
            </a:r>
            <a:r>
              <a:rPr lang="en-IN" dirty="0"/>
              <a:t>&gt;</a:t>
            </a:r>
            <a:r>
              <a:rPr lang="en-IN" b="1" dirty="0"/>
              <a:t>most</a:t>
            </a:r>
            <a:r>
              <a:rPr lang="en-IN" dirty="0"/>
              <a:t>.”, “ late&gt;later&gt;latest”</a:t>
            </a:r>
          </a:p>
        </p:txBody>
      </p:sp>
    </p:spTree>
    <p:extLst>
      <p:ext uri="{BB962C8B-B14F-4D97-AF65-F5344CB8AC3E}">
        <p14:creationId xmlns:p14="http://schemas.microsoft.com/office/powerpoint/2010/main" val="2803878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308" y="1009264"/>
            <a:ext cx="8204267" cy="47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6941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858" y="1137138"/>
            <a:ext cx="8289887" cy="413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368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183" y="959289"/>
            <a:ext cx="8143094" cy="5230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344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739506"/>
            <a:ext cx="8477250" cy="55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728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t>Word Class Ambiguity</a:t>
            </a:r>
            <a:br>
              <a:rPr lang="en-US"/>
            </a:br>
            <a:r>
              <a:rPr lang="en-US"/>
              <a:t>(in the Brown Corpus)</a:t>
            </a:r>
          </a:p>
        </p:txBody>
      </p:sp>
      <p:sp>
        <p:nvSpPr>
          <p:cNvPr id="17410" name="Rectangle 3"/>
          <p:cNvSpPr>
            <a:spLocks noGrp="1" noChangeArrowheads="1"/>
          </p:cNvSpPr>
          <p:nvPr>
            <p:ph type="body" idx="1"/>
          </p:nvPr>
        </p:nvSpPr>
        <p:spPr>
          <a:xfrm>
            <a:off x="2882901" y="1658938"/>
            <a:ext cx="6049963" cy="1631950"/>
          </a:xfrm>
        </p:spPr>
        <p:txBody>
          <a:bodyPr/>
          <a:lstStyle/>
          <a:p>
            <a:r>
              <a:rPr lang="en-US" sz="2400">
                <a:cs typeface="Times New Roman" panose="02020603050405020304" pitchFamily="18" charset="0"/>
              </a:rPr>
              <a:t>Unambiguous (1 tag): 35,340</a:t>
            </a:r>
          </a:p>
          <a:p>
            <a:r>
              <a:rPr lang="en-US" sz="2400">
                <a:cs typeface="Times New Roman" panose="02020603050405020304" pitchFamily="18" charset="0"/>
              </a:rPr>
              <a:t>Ambiguous (2-7 tags): 4,100</a:t>
            </a:r>
          </a:p>
          <a:p>
            <a:endParaRPr lang="en-US" sz="2400">
              <a:cs typeface="Times New Roman" panose="02020603050405020304" pitchFamily="18" charset="0"/>
            </a:endParaRPr>
          </a:p>
          <a:p>
            <a:endParaRPr lang="en-US" sz="2400">
              <a:cs typeface="Times New Roman" panose="02020603050405020304" pitchFamily="18" charset="0"/>
            </a:endParaRPr>
          </a:p>
        </p:txBody>
      </p:sp>
      <p:sp>
        <p:nvSpPr>
          <p:cNvPr id="17434" name="Text Box 27"/>
          <p:cNvSpPr txBox="1">
            <a:spLocks noChangeArrowheads="1"/>
          </p:cNvSpPr>
          <p:nvPr/>
        </p:nvSpPr>
        <p:spPr bwMode="auto">
          <a:xfrm>
            <a:off x="7908925" y="6137275"/>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r>
              <a:rPr lang="en-US">
                <a:latin typeface="Times New Roman" panose="02020603050405020304" pitchFamily="18" charset="0"/>
              </a:rPr>
              <a:t>(Derose, 1988)</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666" y="2469540"/>
            <a:ext cx="5428517" cy="3667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1830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592428" y="365126"/>
            <a:ext cx="10761372" cy="768216"/>
          </a:xfrm>
        </p:spPr>
        <p:txBody>
          <a:bodyPr>
            <a:normAutofit fontScale="90000"/>
          </a:bodyPr>
          <a:lstStyle/>
          <a:p>
            <a:r>
              <a:rPr lang="en-US" sz="3200" dirty="0"/>
              <a:t>Word Class Ambiguity Brown vs Penn Tag set Corpus</a:t>
            </a:r>
            <a:br>
              <a:rPr lang="en-US" sz="3200" dirty="0"/>
            </a:br>
            <a:endParaRPr lang="en-US" sz="32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446" y="1605184"/>
            <a:ext cx="7277467"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129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POS Tagging</a:t>
            </a:r>
          </a:p>
        </p:txBody>
      </p:sp>
      <p:sp>
        <p:nvSpPr>
          <p:cNvPr id="3" name="Content Placeholder 2"/>
          <p:cNvSpPr>
            <a:spLocks noGrp="1"/>
          </p:cNvSpPr>
          <p:nvPr>
            <p:ph idx="1"/>
          </p:nvPr>
        </p:nvSpPr>
        <p:spPr/>
        <p:txBody>
          <a:bodyPr/>
          <a:lstStyle/>
          <a:p>
            <a:r>
              <a:rPr lang="en-US" dirty="0"/>
              <a:t>the 45-tag corpus has more ambiguity than the 87-tag corpus </a:t>
            </a:r>
          </a:p>
          <a:p>
            <a:r>
              <a:rPr lang="en-US" dirty="0"/>
              <a:t>Many of the 40% ambiguous tokens are easy to disambiguate. </a:t>
            </a:r>
          </a:p>
          <a:p>
            <a:r>
              <a:rPr lang="en-US" dirty="0"/>
              <a:t>This is because the various tags associated with a word are not equally likely. </a:t>
            </a:r>
          </a:p>
          <a:p>
            <a:r>
              <a:rPr lang="en-US" dirty="0"/>
              <a:t>Ex: </a:t>
            </a:r>
            <a:r>
              <a:rPr lang="en-US" i="1" dirty="0"/>
              <a:t>a </a:t>
            </a:r>
            <a:r>
              <a:rPr lang="en-US" dirty="0"/>
              <a:t>can be a determiner, or the letter </a:t>
            </a:r>
            <a:r>
              <a:rPr lang="en-US" i="1" dirty="0"/>
              <a:t>a </a:t>
            </a:r>
            <a:r>
              <a:rPr lang="en-US" dirty="0"/>
              <a:t>(perhaps as part of an acronym or an initial). But the determiner sense of </a:t>
            </a:r>
            <a:r>
              <a:rPr lang="en-US" i="1" dirty="0"/>
              <a:t>a </a:t>
            </a:r>
            <a:r>
              <a:rPr lang="en-US" dirty="0"/>
              <a:t>is much more likely. </a:t>
            </a:r>
          </a:p>
        </p:txBody>
      </p:sp>
    </p:spTree>
    <p:extLst>
      <p:ext uri="{BB962C8B-B14F-4D97-AF65-F5344CB8AC3E}">
        <p14:creationId xmlns:p14="http://schemas.microsoft.com/office/powerpoint/2010/main" val="4047109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POS Tagging</a:t>
            </a:r>
          </a:p>
        </p:txBody>
      </p:sp>
      <p:sp>
        <p:nvSpPr>
          <p:cNvPr id="3" name="Content Placeholder 2"/>
          <p:cNvSpPr>
            <a:spLocks noGrp="1"/>
          </p:cNvSpPr>
          <p:nvPr>
            <p:ph idx="1"/>
          </p:nvPr>
        </p:nvSpPr>
        <p:spPr/>
        <p:txBody>
          <a:bodyPr>
            <a:normAutofit/>
          </a:bodyPr>
          <a:lstStyle/>
          <a:p>
            <a:r>
              <a:rPr lang="en-US" dirty="0"/>
              <a:t>Part-of-speech tagging (or </a:t>
            </a:r>
            <a:r>
              <a:rPr lang="en-US" b="1" dirty="0"/>
              <a:t>tagging</a:t>
            </a:r>
            <a:r>
              <a:rPr lang="en-US" dirty="0"/>
              <a:t>) is the process of assigning a part-of-speech or other syntactic class marker to each word in a corpus. </a:t>
            </a:r>
          </a:p>
          <a:p>
            <a:r>
              <a:rPr lang="en-US" dirty="0"/>
              <a:t>Because tags are generally also applied to punctuation, tagging requires that the </a:t>
            </a:r>
            <a:r>
              <a:rPr lang="en-US" dirty="0">
                <a:solidFill>
                  <a:srgbClr val="00B0F0"/>
                </a:solidFill>
              </a:rPr>
              <a:t>punctuation marks</a:t>
            </a:r>
            <a:r>
              <a:rPr lang="en-US" dirty="0"/>
              <a:t> (period, comma, </a:t>
            </a:r>
            <a:r>
              <a:rPr lang="en-US" dirty="0" err="1"/>
              <a:t>etc</a:t>
            </a:r>
            <a:r>
              <a:rPr lang="en-US" dirty="0"/>
              <a:t>) be </a:t>
            </a:r>
            <a:r>
              <a:rPr lang="en-US" dirty="0">
                <a:solidFill>
                  <a:srgbClr val="00B0F0"/>
                </a:solidFill>
              </a:rPr>
              <a:t>separated off of the words</a:t>
            </a:r>
            <a:r>
              <a:rPr lang="en-US" dirty="0"/>
              <a:t>. </a:t>
            </a:r>
          </a:p>
          <a:p>
            <a:r>
              <a:rPr lang="en-US" dirty="0"/>
              <a:t>Thus </a:t>
            </a:r>
            <a:r>
              <a:rPr lang="en-US" b="1" dirty="0"/>
              <a:t>tokenization (</a:t>
            </a:r>
            <a:r>
              <a:rPr lang="en-US" dirty="0"/>
              <a:t>Ch. 3) is performed as part of the tagging process separating commas, quotation marks, etc., from words, and disambiguating end-of-sentence punctuation (period, question mark, </a:t>
            </a:r>
            <a:r>
              <a:rPr lang="en-US" dirty="0" err="1"/>
              <a:t>etc</a:t>
            </a:r>
            <a:r>
              <a:rPr lang="en-US" dirty="0"/>
              <a:t>) from part-of-word punctuation (such as in abbreviations like </a:t>
            </a:r>
            <a:r>
              <a:rPr lang="en-US" i="1" dirty="0"/>
              <a:t>e.g. </a:t>
            </a:r>
            <a:r>
              <a:rPr lang="en-US" dirty="0"/>
              <a:t>and </a:t>
            </a:r>
            <a:r>
              <a:rPr lang="en-US" i="1" dirty="0"/>
              <a:t>etc.</a:t>
            </a:r>
            <a:r>
              <a:rPr lang="en-US" dirty="0"/>
              <a:t>) </a:t>
            </a:r>
          </a:p>
        </p:txBody>
      </p:sp>
    </p:spTree>
    <p:extLst>
      <p:ext uri="{BB962C8B-B14F-4D97-AF65-F5344CB8AC3E}">
        <p14:creationId xmlns:p14="http://schemas.microsoft.com/office/powerpoint/2010/main" val="2432790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POS Tagging</a:t>
            </a:r>
          </a:p>
        </p:txBody>
      </p:sp>
      <p:sp>
        <p:nvSpPr>
          <p:cNvPr id="3" name="Content Placeholder 2"/>
          <p:cNvSpPr>
            <a:spLocks noGrp="1"/>
          </p:cNvSpPr>
          <p:nvPr>
            <p:ph idx="1"/>
          </p:nvPr>
        </p:nvSpPr>
        <p:spPr/>
        <p:txBody>
          <a:bodyPr/>
          <a:lstStyle/>
          <a:p>
            <a:endParaRPr lang="en-US" dirty="0"/>
          </a:p>
          <a:p>
            <a:r>
              <a:rPr lang="en-US" dirty="0"/>
              <a:t>The </a:t>
            </a:r>
            <a:r>
              <a:rPr lang="en-US" dirty="0">
                <a:solidFill>
                  <a:srgbClr val="00B0F0"/>
                </a:solidFill>
              </a:rPr>
              <a:t>input</a:t>
            </a:r>
            <a:r>
              <a:rPr lang="en-US" dirty="0"/>
              <a:t> to a tagging algorithm is a string of words and a specified </a:t>
            </a:r>
            <a:r>
              <a:rPr lang="en-US" dirty="0" err="1"/>
              <a:t>tagset</a:t>
            </a:r>
            <a:r>
              <a:rPr lang="en-US" dirty="0"/>
              <a:t> </a:t>
            </a:r>
          </a:p>
          <a:p>
            <a:r>
              <a:rPr lang="en-US" dirty="0"/>
              <a:t>The </a:t>
            </a:r>
            <a:r>
              <a:rPr lang="en-US" dirty="0">
                <a:solidFill>
                  <a:srgbClr val="00B0F0"/>
                </a:solidFill>
              </a:rPr>
              <a:t>output</a:t>
            </a:r>
            <a:r>
              <a:rPr lang="en-US" dirty="0"/>
              <a:t> is a single best tag for each word. </a:t>
            </a:r>
          </a:p>
        </p:txBody>
      </p:sp>
    </p:spTree>
    <p:extLst>
      <p:ext uri="{BB962C8B-B14F-4D97-AF65-F5344CB8AC3E}">
        <p14:creationId xmlns:p14="http://schemas.microsoft.com/office/powerpoint/2010/main" val="2887721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POS Tagging - Ambiguity</a:t>
            </a:r>
          </a:p>
        </p:txBody>
      </p:sp>
      <p:sp>
        <p:nvSpPr>
          <p:cNvPr id="3" name="Content Placeholder 2"/>
          <p:cNvSpPr>
            <a:spLocks noGrp="1"/>
          </p:cNvSpPr>
          <p:nvPr>
            <p:ph idx="1"/>
          </p:nvPr>
        </p:nvSpPr>
        <p:spPr/>
        <p:txBody>
          <a:bodyPr>
            <a:normAutofit fontScale="77500" lnSpcReduction="20000"/>
          </a:bodyPr>
          <a:lstStyle/>
          <a:p>
            <a:r>
              <a:rPr lang="en-US" dirty="0"/>
              <a:t>Automatically assigning a tag to each word is not trivial. </a:t>
            </a:r>
          </a:p>
          <a:p>
            <a:r>
              <a:rPr lang="en-US" dirty="0"/>
              <a:t>Ex1: </a:t>
            </a:r>
            <a:r>
              <a:rPr lang="en-US" i="1" dirty="0">
                <a:solidFill>
                  <a:srgbClr val="00B0F0"/>
                </a:solidFill>
              </a:rPr>
              <a:t>book</a:t>
            </a:r>
            <a:r>
              <a:rPr lang="en-US" i="1" dirty="0"/>
              <a:t> </a:t>
            </a:r>
            <a:r>
              <a:rPr lang="en-US" dirty="0"/>
              <a:t>is </a:t>
            </a:r>
            <a:r>
              <a:rPr lang="en-US" b="1" dirty="0"/>
              <a:t>ambiguous</a:t>
            </a:r>
            <a:r>
              <a:rPr lang="en-US" dirty="0"/>
              <a:t>. </a:t>
            </a:r>
          </a:p>
          <a:p>
            <a:pPr lvl="1"/>
            <a:r>
              <a:rPr lang="en-US" dirty="0"/>
              <a:t>it has more than one possible usage and part-of-speech. </a:t>
            </a:r>
          </a:p>
          <a:p>
            <a:pPr lvl="1"/>
            <a:r>
              <a:rPr lang="en-US" dirty="0"/>
              <a:t>It can be a verb </a:t>
            </a:r>
          </a:p>
          <a:p>
            <a:pPr lvl="2"/>
            <a:r>
              <a:rPr lang="en-US" dirty="0"/>
              <a:t>Ex: </a:t>
            </a:r>
            <a:r>
              <a:rPr lang="en-US" i="1" dirty="0"/>
              <a:t>book that flight </a:t>
            </a:r>
            <a:r>
              <a:rPr lang="en-US" dirty="0"/>
              <a:t>or </a:t>
            </a:r>
            <a:r>
              <a:rPr lang="en-US" i="1" dirty="0"/>
              <a:t>to book the suspect</a:t>
            </a:r>
            <a:r>
              <a:rPr lang="en-US" dirty="0"/>
              <a:t>) or </a:t>
            </a:r>
          </a:p>
          <a:p>
            <a:pPr lvl="1"/>
            <a:r>
              <a:rPr lang="en-US" dirty="0"/>
              <a:t>a noun </a:t>
            </a:r>
          </a:p>
          <a:p>
            <a:pPr lvl="2"/>
            <a:r>
              <a:rPr lang="en-US" dirty="0"/>
              <a:t>Ex:  </a:t>
            </a:r>
            <a:r>
              <a:rPr lang="en-US" i="1" dirty="0"/>
              <a:t>hand me that book</a:t>
            </a:r>
            <a:r>
              <a:rPr lang="en-US" dirty="0"/>
              <a:t>, or </a:t>
            </a:r>
            <a:r>
              <a:rPr lang="en-US" i="1" dirty="0"/>
              <a:t>a book of matches</a:t>
            </a:r>
            <a:r>
              <a:rPr lang="en-US" dirty="0"/>
              <a:t>). </a:t>
            </a:r>
          </a:p>
          <a:p>
            <a:r>
              <a:rPr lang="en-US" i="1" dirty="0"/>
              <a:t>Ex2: </a:t>
            </a:r>
            <a:r>
              <a:rPr lang="en-US" i="1" dirty="0">
                <a:solidFill>
                  <a:srgbClr val="00B0F0"/>
                </a:solidFill>
              </a:rPr>
              <a:t>that </a:t>
            </a:r>
            <a:r>
              <a:rPr lang="en-US" dirty="0"/>
              <a:t>can be a determiner </a:t>
            </a:r>
          </a:p>
          <a:p>
            <a:pPr lvl="1"/>
            <a:r>
              <a:rPr lang="en-US" dirty="0"/>
              <a:t>Ex: </a:t>
            </a:r>
            <a:r>
              <a:rPr lang="en-US" i="1" dirty="0"/>
              <a:t>Does that flight serve dinner </a:t>
            </a:r>
          </a:p>
          <a:p>
            <a:r>
              <a:rPr lang="en-US" dirty="0"/>
              <a:t>or a </a:t>
            </a:r>
            <a:r>
              <a:rPr lang="en-US" dirty="0" err="1"/>
              <a:t>complementizer</a:t>
            </a:r>
            <a:r>
              <a:rPr lang="en-US" dirty="0"/>
              <a:t> </a:t>
            </a:r>
          </a:p>
          <a:p>
            <a:pPr lvl="1"/>
            <a:r>
              <a:rPr lang="en-US" dirty="0"/>
              <a:t>Ex: I </a:t>
            </a:r>
            <a:r>
              <a:rPr lang="en-US" i="1" dirty="0"/>
              <a:t>thought that your flight was earlier</a:t>
            </a:r>
            <a:r>
              <a:rPr lang="en-US" dirty="0"/>
              <a:t>. </a:t>
            </a:r>
          </a:p>
          <a:p>
            <a:r>
              <a:rPr lang="en-US" dirty="0"/>
              <a:t>The problem of POS-tagging is to </a:t>
            </a:r>
            <a:r>
              <a:rPr lang="en-US" b="1" dirty="0"/>
              <a:t>resolve </a:t>
            </a:r>
            <a:r>
              <a:rPr lang="en-US" dirty="0"/>
              <a:t>these ambiguities, choosing the proper tag for the context. </a:t>
            </a:r>
          </a:p>
          <a:p>
            <a:r>
              <a:rPr lang="en-US" dirty="0"/>
              <a:t>Part-of-speech tagging is one of the many </a:t>
            </a:r>
            <a:r>
              <a:rPr lang="en-US" b="1" dirty="0"/>
              <a:t>disambiguation </a:t>
            </a:r>
            <a:r>
              <a:rPr lang="en-US" dirty="0"/>
              <a:t>tasks.</a:t>
            </a:r>
          </a:p>
        </p:txBody>
      </p:sp>
    </p:spTree>
    <p:extLst>
      <p:ext uri="{BB962C8B-B14F-4D97-AF65-F5344CB8AC3E}">
        <p14:creationId xmlns:p14="http://schemas.microsoft.com/office/powerpoint/2010/main" val="231499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POS Tagging</a:t>
            </a:r>
          </a:p>
        </p:txBody>
      </p:sp>
      <p:sp>
        <p:nvSpPr>
          <p:cNvPr id="3" name="Content Placeholder 2"/>
          <p:cNvSpPr>
            <a:spLocks noGrp="1"/>
          </p:cNvSpPr>
          <p:nvPr>
            <p:ph idx="1"/>
          </p:nvPr>
        </p:nvSpPr>
        <p:spPr/>
        <p:txBody>
          <a:bodyPr>
            <a:normAutofit/>
          </a:bodyPr>
          <a:lstStyle/>
          <a:p>
            <a:r>
              <a:rPr lang="en-US" dirty="0">
                <a:solidFill>
                  <a:srgbClr val="00B0F0"/>
                </a:solidFill>
              </a:rPr>
              <a:t>How hard is the tagging problem? </a:t>
            </a:r>
          </a:p>
          <a:p>
            <a:pPr lvl="1"/>
            <a:r>
              <a:rPr lang="en-US" dirty="0"/>
              <a:t>We have seen difficult tagging decisions; </a:t>
            </a:r>
          </a:p>
          <a:p>
            <a:r>
              <a:rPr lang="en-US" dirty="0">
                <a:solidFill>
                  <a:srgbClr val="00B0F0"/>
                </a:solidFill>
              </a:rPr>
              <a:t>how common is tag ambiguity? </a:t>
            </a:r>
          </a:p>
          <a:p>
            <a:pPr lvl="1"/>
            <a:r>
              <a:rPr lang="en-US" dirty="0"/>
              <a:t>most words in English are unambiguous; </a:t>
            </a:r>
          </a:p>
          <a:p>
            <a:pPr lvl="1"/>
            <a:r>
              <a:rPr lang="en-US" dirty="0"/>
              <a:t>they have only a single tag. </a:t>
            </a:r>
          </a:p>
          <a:p>
            <a:r>
              <a:rPr lang="en-US" dirty="0">
                <a:solidFill>
                  <a:srgbClr val="00B0F0"/>
                </a:solidFill>
              </a:rPr>
              <a:t>But many of the most common words of English are ambiguous </a:t>
            </a:r>
          </a:p>
          <a:p>
            <a:pPr lvl="1"/>
            <a:r>
              <a:rPr lang="en-US" dirty="0"/>
              <a:t>Ex: </a:t>
            </a:r>
            <a:r>
              <a:rPr lang="en-US" i="1" dirty="0"/>
              <a:t>can </a:t>
            </a:r>
            <a:r>
              <a:rPr lang="en-US" dirty="0" err="1"/>
              <a:t>can</a:t>
            </a:r>
            <a:r>
              <a:rPr lang="en-US" dirty="0"/>
              <a:t> be an auxiliary (`to be able'), </a:t>
            </a:r>
          </a:p>
          <a:p>
            <a:pPr lvl="1"/>
            <a:r>
              <a:rPr lang="en-US" dirty="0"/>
              <a:t>a noun (`a metal container'), </a:t>
            </a:r>
          </a:p>
          <a:p>
            <a:pPr lvl="1"/>
            <a:r>
              <a:rPr lang="en-US" dirty="0"/>
              <a:t>or a verb (`to put something in such a metal container'). </a:t>
            </a:r>
          </a:p>
        </p:txBody>
      </p:sp>
    </p:spTree>
    <p:extLst>
      <p:ext uri="{BB962C8B-B14F-4D97-AF65-F5344CB8AC3E}">
        <p14:creationId xmlns:p14="http://schemas.microsoft.com/office/powerpoint/2010/main" val="1876245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723" y="952500"/>
            <a:ext cx="684151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12124" y="6130344"/>
            <a:ext cx="10071279" cy="369332"/>
          </a:xfrm>
          <a:prstGeom prst="rect">
            <a:avLst/>
          </a:prstGeom>
          <a:noFill/>
        </p:spPr>
        <p:txBody>
          <a:bodyPr wrap="square" rtlCol="0">
            <a:spAutoFit/>
          </a:bodyPr>
          <a:lstStyle/>
          <a:p>
            <a:r>
              <a:rPr lang="en-IN" dirty="0"/>
              <a:t>UH – Interjection Ex: </a:t>
            </a:r>
            <a:r>
              <a:rPr lang="en-IN" dirty="0" err="1"/>
              <a:t>ah,oops</a:t>
            </a:r>
            <a:r>
              <a:rPr lang="en-IN" dirty="0"/>
              <a:t> </a:t>
            </a:r>
          </a:p>
        </p:txBody>
      </p:sp>
    </p:spTree>
    <p:extLst>
      <p:ext uri="{BB962C8B-B14F-4D97-AF65-F5344CB8AC3E}">
        <p14:creationId xmlns:p14="http://schemas.microsoft.com/office/powerpoint/2010/main" val="316257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computational model	</a:t>
            </a:r>
          </a:p>
        </p:txBody>
      </p:sp>
      <p:sp>
        <p:nvSpPr>
          <p:cNvPr id="3" name="Content Placeholder 2"/>
          <p:cNvSpPr>
            <a:spLocks noGrp="1"/>
          </p:cNvSpPr>
          <p:nvPr>
            <p:ph idx="1"/>
          </p:nvPr>
        </p:nvSpPr>
        <p:spPr/>
        <p:txBody>
          <a:bodyPr/>
          <a:lstStyle/>
          <a:p>
            <a:r>
              <a:rPr lang="en-US" dirty="0"/>
              <a:t>Context-free grammars</a:t>
            </a:r>
          </a:p>
          <a:p>
            <a:r>
              <a:rPr lang="en-US" dirty="0"/>
              <a:t>Lexicalized grammars</a:t>
            </a:r>
          </a:p>
          <a:p>
            <a:r>
              <a:rPr lang="en-US" dirty="0"/>
              <a:t>Feature structure</a:t>
            </a:r>
          </a:p>
          <a:p>
            <a:r>
              <a:rPr lang="en-US" dirty="0"/>
              <a:t>Meta theoretical issues like  Chomsky hierarchy</a:t>
            </a:r>
          </a:p>
        </p:txBody>
      </p:sp>
    </p:spTree>
    <p:extLst>
      <p:ext uri="{BB962C8B-B14F-4D97-AF65-F5344CB8AC3E}">
        <p14:creationId xmlns:p14="http://schemas.microsoft.com/office/powerpoint/2010/main" val="1231796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1752600" y="552450"/>
            <a:ext cx="8153400" cy="438150"/>
          </a:xfrm>
        </p:spPr>
        <p:txBody>
          <a:bodyPr>
            <a:normAutofit fontScale="90000"/>
          </a:bodyPr>
          <a:lstStyle/>
          <a:p>
            <a:r>
              <a:rPr lang="en-US"/>
              <a:t>The Problem</a:t>
            </a:r>
          </a:p>
        </p:txBody>
      </p:sp>
      <p:sp>
        <p:nvSpPr>
          <p:cNvPr id="15362" name="Rectangle 3"/>
          <p:cNvSpPr>
            <a:spLocks noGrp="1" noChangeArrowheads="1"/>
          </p:cNvSpPr>
          <p:nvPr>
            <p:ph type="body" idx="1"/>
          </p:nvPr>
        </p:nvSpPr>
        <p:spPr>
          <a:xfrm>
            <a:off x="838200" y="1825625"/>
            <a:ext cx="10515600" cy="1922127"/>
          </a:xfrm>
        </p:spPr>
        <p:txBody>
          <a:bodyPr/>
          <a:lstStyle/>
          <a:p>
            <a:r>
              <a:rPr lang="en-US" dirty="0"/>
              <a:t>Words often have more than one word class: </a:t>
            </a:r>
            <a:r>
              <a:rPr lang="en-US" i="1" dirty="0">
                <a:solidFill>
                  <a:srgbClr val="FF0000"/>
                </a:solidFill>
              </a:rPr>
              <a:t>this</a:t>
            </a:r>
          </a:p>
          <a:p>
            <a:pPr lvl="1"/>
            <a:r>
              <a:rPr lang="en-US" i="1" dirty="0">
                <a:solidFill>
                  <a:srgbClr val="FF0000"/>
                </a:solidFill>
              </a:rPr>
              <a:t>This</a:t>
            </a:r>
            <a:r>
              <a:rPr lang="en-US" dirty="0">
                <a:solidFill>
                  <a:srgbClr val="FF0000"/>
                </a:solidFill>
              </a:rPr>
              <a:t> </a:t>
            </a:r>
            <a:r>
              <a:rPr lang="en-US" dirty="0">
                <a:solidFill>
                  <a:srgbClr val="92D050"/>
                </a:solidFill>
              </a:rPr>
              <a:t>is </a:t>
            </a:r>
            <a:r>
              <a:rPr lang="en-US" dirty="0"/>
              <a:t>a nice day = </a:t>
            </a:r>
            <a:r>
              <a:rPr lang="en-US" dirty="0">
                <a:solidFill>
                  <a:srgbClr val="00B0F0"/>
                </a:solidFill>
              </a:rPr>
              <a:t>PP$</a:t>
            </a:r>
          </a:p>
          <a:p>
            <a:pPr lvl="1"/>
            <a:r>
              <a:rPr lang="en-US" i="1" dirty="0">
                <a:solidFill>
                  <a:srgbClr val="FF0000"/>
                </a:solidFill>
              </a:rPr>
              <a:t>This</a:t>
            </a:r>
            <a:r>
              <a:rPr lang="en-US" dirty="0">
                <a:solidFill>
                  <a:srgbClr val="FF0000"/>
                </a:solidFill>
              </a:rPr>
              <a:t> </a:t>
            </a:r>
            <a:r>
              <a:rPr lang="en-US" dirty="0"/>
              <a:t>day is nice = </a:t>
            </a:r>
            <a:r>
              <a:rPr lang="en-US" dirty="0">
                <a:solidFill>
                  <a:srgbClr val="00B0F0"/>
                </a:solidFill>
              </a:rPr>
              <a:t>DT</a:t>
            </a:r>
          </a:p>
          <a:p>
            <a:pPr lvl="1"/>
            <a:r>
              <a:rPr lang="en-US" dirty="0"/>
              <a:t>You can go </a:t>
            </a:r>
            <a:r>
              <a:rPr lang="en-US" i="1" dirty="0">
                <a:solidFill>
                  <a:srgbClr val="FF0000"/>
                </a:solidFill>
              </a:rPr>
              <a:t>this</a:t>
            </a:r>
            <a:r>
              <a:rPr lang="en-US" dirty="0"/>
              <a:t> far = </a:t>
            </a:r>
            <a:r>
              <a:rPr lang="en-US" dirty="0">
                <a:solidFill>
                  <a:srgbClr val="00B0F0"/>
                </a:solidFill>
              </a:rPr>
              <a:t>RB</a:t>
            </a:r>
            <a:endParaRPr lang="en-US" i="1" dirty="0">
              <a:solidFill>
                <a:srgbClr val="00B0F0"/>
              </a:solidFill>
            </a:endParaRPr>
          </a:p>
        </p:txBody>
      </p:sp>
      <p:sp>
        <p:nvSpPr>
          <p:cNvPr id="3" name="TextBox 2"/>
          <p:cNvSpPr txBox="1"/>
          <p:nvPr/>
        </p:nvSpPr>
        <p:spPr>
          <a:xfrm>
            <a:off x="838200" y="4812544"/>
            <a:ext cx="10766738" cy="1477328"/>
          </a:xfrm>
          <a:prstGeom prst="rect">
            <a:avLst/>
          </a:prstGeom>
          <a:noFill/>
        </p:spPr>
        <p:txBody>
          <a:bodyPr wrap="square" rtlCol="0">
            <a:spAutoFit/>
          </a:bodyPr>
          <a:lstStyle/>
          <a:p>
            <a:r>
              <a:rPr lang="en-US" dirty="0"/>
              <a:t>Note: Tagsets distinguish between possessive pronouns (my, your, his, her, its) and Personal pronouns(I, you, he, me). </a:t>
            </a:r>
          </a:p>
          <a:p>
            <a:r>
              <a:rPr lang="en-US" dirty="0"/>
              <a:t>Possessive pronouns (PP$ in Penn Tag set) are </a:t>
            </a:r>
            <a:r>
              <a:rPr lang="en-US" dirty="0">
                <a:solidFill>
                  <a:srgbClr val="00B0F0"/>
                </a:solidFill>
              </a:rPr>
              <a:t>likely</a:t>
            </a:r>
            <a:r>
              <a:rPr lang="en-US" dirty="0"/>
              <a:t> to be followed by a noun: </a:t>
            </a:r>
            <a:r>
              <a:rPr lang="en-US" b="1" i="1" dirty="0"/>
              <a:t>This is </a:t>
            </a:r>
            <a:r>
              <a:rPr lang="en-US" b="1" i="1" dirty="0">
                <a:solidFill>
                  <a:srgbClr val="FF0000"/>
                </a:solidFill>
              </a:rPr>
              <a:t>my </a:t>
            </a:r>
            <a:r>
              <a:rPr lang="en-US" b="1" i="1" dirty="0"/>
              <a:t>book.</a:t>
            </a:r>
          </a:p>
          <a:p>
            <a:r>
              <a:rPr lang="en-US" dirty="0"/>
              <a:t>Personal pronoun (PP in Penn Tag set) are </a:t>
            </a:r>
            <a:r>
              <a:rPr lang="en-US" dirty="0">
                <a:solidFill>
                  <a:srgbClr val="00B0F0"/>
                </a:solidFill>
              </a:rPr>
              <a:t>likely</a:t>
            </a:r>
            <a:r>
              <a:rPr lang="en-US" dirty="0"/>
              <a:t> followed by a </a:t>
            </a:r>
            <a:r>
              <a:rPr lang="en-US" dirty="0">
                <a:solidFill>
                  <a:srgbClr val="92D050"/>
                </a:solidFill>
              </a:rPr>
              <a:t>verb</a:t>
            </a:r>
            <a:r>
              <a:rPr lang="en-US" dirty="0"/>
              <a:t>: </a:t>
            </a:r>
            <a:r>
              <a:rPr lang="en-US" b="1" i="1" dirty="0">
                <a:solidFill>
                  <a:srgbClr val="FF0000"/>
                </a:solidFill>
              </a:rPr>
              <a:t>I </a:t>
            </a:r>
            <a:r>
              <a:rPr lang="en-US" b="1" i="1" dirty="0"/>
              <a:t>went to Mumbai</a:t>
            </a:r>
          </a:p>
          <a:p>
            <a:endParaRPr lang="en-IN" dirty="0"/>
          </a:p>
        </p:txBody>
      </p:sp>
    </p:spTree>
    <p:extLst>
      <p:ext uri="{BB962C8B-B14F-4D97-AF65-F5344CB8AC3E}">
        <p14:creationId xmlns:p14="http://schemas.microsoft.com/office/powerpoint/2010/main" val="171711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123" y="1269096"/>
            <a:ext cx="8229967" cy="418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4991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669" y="1066800"/>
            <a:ext cx="7899170" cy="484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510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462" y="722766"/>
            <a:ext cx="8534399" cy="532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6017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5.1 (Mostly)  English Word classes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1985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 – Closed classes</a:t>
            </a:r>
          </a:p>
        </p:txBody>
      </p:sp>
      <p:sp>
        <p:nvSpPr>
          <p:cNvPr id="3" name="Content Placeholder 2"/>
          <p:cNvSpPr>
            <a:spLocks noGrp="1"/>
          </p:cNvSpPr>
          <p:nvPr>
            <p:ph idx="1"/>
          </p:nvPr>
        </p:nvSpPr>
        <p:spPr/>
        <p:txBody>
          <a:bodyPr>
            <a:normAutofit/>
          </a:bodyPr>
          <a:lstStyle/>
          <a:p>
            <a:r>
              <a:rPr lang="en-US" dirty="0"/>
              <a:t>Prepositions: on, under, over, near, by at, from, with, to</a:t>
            </a:r>
          </a:p>
          <a:p>
            <a:r>
              <a:rPr lang="en-US" dirty="0"/>
              <a:t>Determiners: a, an, the</a:t>
            </a:r>
          </a:p>
          <a:p>
            <a:r>
              <a:rPr lang="en-US" dirty="0"/>
              <a:t>Pronouns: she, who, I, others</a:t>
            </a:r>
          </a:p>
          <a:p>
            <a:r>
              <a:rPr lang="en-US" dirty="0"/>
              <a:t>Conjunctions: and, but, as, or, if , when</a:t>
            </a:r>
          </a:p>
          <a:p>
            <a:r>
              <a:rPr lang="en-US" dirty="0"/>
              <a:t>Auxiliary verbs: can, may, should, are</a:t>
            </a:r>
          </a:p>
          <a:p>
            <a:r>
              <a:rPr lang="en-US" dirty="0"/>
              <a:t>Particles: up, on, off, in, out, at, by</a:t>
            </a:r>
          </a:p>
          <a:p>
            <a:r>
              <a:rPr lang="en-US" dirty="0"/>
              <a:t>numerals: one, two, three, first, second, third</a:t>
            </a:r>
          </a:p>
        </p:txBody>
      </p:sp>
    </p:spTree>
    <p:extLst>
      <p:ext uri="{BB962C8B-B14F-4D97-AF65-F5344CB8AC3E}">
        <p14:creationId xmlns:p14="http://schemas.microsoft.com/office/powerpoint/2010/main" val="3926827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54" y="89747"/>
            <a:ext cx="10565484" cy="641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49377" y="6358701"/>
            <a:ext cx="8644328" cy="369332"/>
          </a:xfrm>
          <a:prstGeom prst="rect">
            <a:avLst/>
          </a:prstGeom>
        </p:spPr>
        <p:txBody>
          <a:bodyPr wrap="square">
            <a:spAutoFit/>
          </a:bodyPr>
          <a:lstStyle/>
          <a:p>
            <a:r>
              <a:rPr lang="en-US" altLang="en-US" dirty="0"/>
              <a:t>Prepositions and subordinating conjunctions marked IN (although/IN) </a:t>
            </a:r>
            <a:endParaRPr lang="en-IN" dirty="0"/>
          </a:p>
        </p:txBody>
      </p:sp>
    </p:spTree>
    <p:extLst>
      <p:ext uri="{BB962C8B-B14F-4D97-AF65-F5344CB8AC3E}">
        <p14:creationId xmlns:p14="http://schemas.microsoft.com/office/powerpoint/2010/main" val="840952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normAutofit fontScale="92500" lnSpcReduction="10000"/>
          </a:bodyPr>
          <a:lstStyle/>
          <a:p>
            <a:r>
              <a:rPr lang="en-US" dirty="0">
                <a:solidFill>
                  <a:srgbClr val="00B0F0"/>
                </a:solidFill>
              </a:rPr>
              <a:t>Parts-of-speech can be divided into two broad categories: </a:t>
            </a:r>
            <a:r>
              <a:rPr lang="en-US" b="1" dirty="0">
                <a:solidFill>
                  <a:srgbClr val="00B0F0"/>
                </a:solidFill>
              </a:rPr>
              <a:t>closed class </a:t>
            </a:r>
            <a:r>
              <a:rPr lang="en-US" dirty="0">
                <a:solidFill>
                  <a:srgbClr val="00B0F0"/>
                </a:solidFill>
              </a:rPr>
              <a:t>types and </a:t>
            </a:r>
            <a:r>
              <a:rPr lang="en-US" b="1" dirty="0">
                <a:solidFill>
                  <a:srgbClr val="00B0F0"/>
                </a:solidFill>
              </a:rPr>
              <a:t>open class </a:t>
            </a:r>
            <a:r>
              <a:rPr lang="en-US" dirty="0">
                <a:solidFill>
                  <a:srgbClr val="00B0F0"/>
                </a:solidFill>
              </a:rPr>
              <a:t>types</a:t>
            </a:r>
          </a:p>
          <a:p>
            <a:r>
              <a:rPr lang="en-US" dirty="0"/>
              <a:t>Closed classes are those that have relatively fixed membership.</a:t>
            </a:r>
          </a:p>
          <a:p>
            <a:r>
              <a:rPr lang="en-US" dirty="0"/>
              <a:t>For example, prepositions are a closed class because there is a fixed set of them in English; new prepositions are rarely coined</a:t>
            </a:r>
          </a:p>
          <a:p>
            <a:r>
              <a:rPr lang="en-US" dirty="0"/>
              <a:t>By contrast nouns and verbs are open classes because new nouns and verbs are continually coined or borrowed from other languages</a:t>
            </a:r>
          </a:p>
          <a:p>
            <a:r>
              <a:rPr lang="en-US" dirty="0"/>
              <a:t>Example verb: </a:t>
            </a:r>
            <a:r>
              <a:rPr lang="en-US" i="1" dirty="0"/>
              <a:t>to fax, blogging</a:t>
            </a:r>
          </a:p>
          <a:p>
            <a:r>
              <a:rPr lang="en-US" dirty="0"/>
              <a:t>Closed class words are also generally </a:t>
            </a:r>
            <a:r>
              <a:rPr lang="en-US" b="1" dirty="0"/>
              <a:t>function words </a:t>
            </a:r>
            <a:r>
              <a:rPr lang="en-US" dirty="0"/>
              <a:t>like </a:t>
            </a:r>
            <a:r>
              <a:rPr lang="en-US" i="1" dirty="0"/>
              <a:t>of</a:t>
            </a:r>
            <a:r>
              <a:rPr lang="en-US" dirty="0"/>
              <a:t>, </a:t>
            </a:r>
            <a:r>
              <a:rPr lang="en-US" i="1" dirty="0"/>
              <a:t>it</a:t>
            </a:r>
            <a:r>
              <a:rPr lang="en-US" dirty="0"/>
              <a:t>, </a:t>
            </a:r>
            <a:r>
              <a:rPr lang="en-US" i="1" dirty="0"/>
              <a:t>and</a:t>
            </a:r>
            <a:r>
              <a:rPr lang="en-US" dirty="0"/>
              <a:t>, or </a:t>
            </a:r>
            <a:r>
              <a:rPr lang="en-US" i="1" dirty="0"/>
              <a:t>you</a:t>
            </a:r>
            <a:r>
              <a:rPr lang="en-US" dirty="0"/>
              <a:t>, which tend to be very short, occur frequently, and often have structuring uses in grammar</a:t>
            </a:r>
            <a:endParaRPr lang="en-US" i="1" dirty="0"/>
          </a:p>
        </p:txBody>
      </p:sp>
    </p:spTree>
    <p:extLst>
      <p:ext uri="{BB962C8B-B14F-4D97-AF65-F5344CB8AC3E}">
        <p14:creationId xmlns:p14="http://schemas.microsoft.com/office/powerpoint/2010/main" val="1486266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normAutofit/>
          </a:bodyPr>
          <a:lstStyle/>
          <a:p>
            <a:r>
              <a:rPr lang="en-US" dirty="0"/>
              <a:t>It is likely that any given speaker or corpus will have different open class words </a:t>
            </a:r>
          </a:p>
          <a:p>
            <a:r>
              <a:rPr lang="en-US" dirty="0"/>
              <a:t>But all speakers of a language, and corpora that are large enough, will likely share the set of closed class word</a:t>
            </a:r>
          </a:p>
          <a:p>
            <a:r>
              <a:rPr lang="en-US" dirty="0">
                <a:solidFill>
                  <a:srgbClr val="00B0F0"/>
                </a:solidFill>
              </a:rPr>
              <a:t>There are four major open classes that occur in the languages of the world; </a:t>
            </a:r>
            <a:r>
              <a:rPr lang="en-US" b="1" dirty="0">
                <a:solidFill>
                  <a:srgbClr val="00B0F0"/>
                </a:solidFill>
              </a:rPr>
              <a:t>nouns</a:t>
            </a:r>
            <a:r>
              <a:rPr lang="en-US" dirty="0">
                <a:solidFill>
                  <a:srgbClr val="00B0F0"/>
                </a:solidFill>
              </a:rPr>
              <a:t>, </a:t>
            </a:r>
            <a:r>
              <a:rPr lang="en-US" b="1" dirty="0">
                <a:solidFill>
                  <a:srgbClr val="00B0F0"/>
                </a:solidFill>
              </a:rPr>
              <a:t>verbs</a:t>
            </a:r>
            <a:r>
              <a:rPr lang="en-US" dirty="0">
                <a:solidFill>
                  <a:srgbClr val="00B0F0"/>
                </a:solidFill>
              </a:rPr>
              <a:t>, </a:t>
            </a:r>
            <a:r>
              <a:rPr lang="en-US" b="1" dirty="0">
                <a:solidFill>
                  <a:srgbClr val="00B0F0"/>
                </a:solidFill>
              </a:rPr>
              <a:t>adjectives</a:t>
            </a:r>
            <a:r>
              <a:rPr lang="en-US" dirty="0">
                <a:solidFill>
                  <a:srgbClr val="00B0F0"/>
                </a:solidFill>
              </a:rPr>
              <a:t>, and </a:t>
            </a:r>
            <a:r>
              <a:rPr lang="en-US" b="1" dirty="0">
                <a:solidFill>
                  <a:srgbClr val="00B0F0"/>
                </a:solidFill>
              </a:rPr>
              <a:t>adverbs</a:t>
            </a:r>
          </a:p>
          <a:p>
            <a:r>
              <a:rPr lang="en-US" b="1" dirty="0"/>
              <a:t>Nouns </a:t>
            </a:r>
            <a:r>
              <a:rPr lang="en-US" dirty="0"/>
              <a:t>is the name given to the syntactic class in which the words for most people, places or things occur.</a:t>
            </a:r>
          </a:p>
        </p:txBody>
      </p:sp>
    </p:spTree>
    <p:extLst>
      <p:ext uri="{BB962C8B-B14F-4D97-AF65-F5344CB8AC3E}">
        <p14:creationId xmlns:p14="http://schemas.microsoft.com/office/powerpoint/2010/main" val="622103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lstStyle/>
          <a:p>
            <a:r>
              <a:rPr lang="en-US" dirty="0"/>
              <a:t>Part of speech</a:t>
            </a:r>
          </a:p>
        </p:txBody>
      </p:sp>
      <p:sp>
        <p:nvSpPr>
          <p:cNvPr id="3" name="Content Placeholder 2"/>
          <p:cNvSpPr>
            <a:spLocks noGrp="1"/>
          </p:cNvSpPr>
          <p:nvPr>
            <p:ph idx="1"/>
          </p:nvPr>
        </p:nvSpPr>
        <p:spPr>
          <a:xfrm>
            <a:off x="885092" y="1333256"/>
            <a:ext cx="10515600" cy="4351338"/>
          </a:xfrm>
        </p:spPr>
        <p:txBody>
          <a:bodyPr>
            <a:normAutofit/>
          </a:bodyPr>
          <a:lstStyle/>
          <a:p>
            <a:r>
              <a:rPr lang="en-US" dirty="0"/>
              <a:t>syntactic classes like </a:t>
            </a:r>
            <a:r>
              <a:rPr lang="en-US" b="1" dirty="0"/>
              <a:t>nouns </a:t>
            </a:r>
            <a:r>
              <a:rPr lang="en-US" dirty="0"/>
              <a:t>are defined syntactically and morphologically rather than semantically</a:t>
            </a:r>
          </a:p>
          <a:p>
            <a:r>
              <a:rPr lang="en-US" dirty="0"/>
              <a:t>Some words for people , places and things may not be nouns and conversely some nouns may not  be words for people, places or things.</a:t>
            </a:r>
          </a:p>
          <a:p>
            <a:pPr lvl="1"/>
            <a:r>
              <a:rPr lang="en-US" dirty="0"/>
              <a:t>The nouns include concrete terms like ship and chair </a:t>
            </a:r>
          </a:p>
          <a:p>
            <a:pPr lvl="1"/>
            <a:r>
              <a:rPr lang="en-US" dirty="0"/>
              <a:t>abstractions like bandwidth and relationship</a:t>
            </a:r>
          </a:p>
          <a:p>
            <a:pPr lvl="1"/>
            <a:r>
              <a:rPr lang="en-US" dirty="0"/>
              <a:t>and verb-like terms like </a:t>
            </a:r>
            <a:r>
              <a:rPr lang="en-US" i="1" dirty="0"/>
              <a:t>pacing Ex:</a:t>
            </a:r>
            <a:r>
              <a:rPr lang="en-US" dirty="0"/>
              <a:t> </a:t>
            </a:r>
            <a:r>
              <a:rPr lang="en-US" i="1" dirty="0"/>
              <a:t>His pacing to and fro became quite annoying</a:t>
            </a:r>
            <a:r>
              <a:rPr lang="en-US" dirty="0"/>
              <a:t>.</a:t>
            </a:r>
          </a:p>
          <a:p>
            <a:pPr lvl="1"/>
            <a:endParaRPr lang="en-US" dirty="0"/>
          </a:p>
          <a:p>
            <a:endParaRPr lang="en-US" dirty="0"/>
          </a:p>
        </p:txBody>
      </p:sp>
    </p:spTree>
    <p:extLst>
      <p:ext uri="{BB962C8B-B14F-4D97-AF65-F5344CB8AC3E}">
        <p14:creationId xmlns:p14="http://schemas.microsoft.com/office/powerpoint/2010/main" val="340104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classes and Part of Speech – Quotes</a:t>
            </a:r>
            <a:br>
              <a:rPr lang="en-US" dirty="0"/>
            </a:br>
            <a:br>
              <a:rPr lang="en-US" dirty="0"/>
            </a:br>
            <a:endParaRPr lang="en-US" dirty="0"/>
          </a:p>
        </p:txBody>
      </p:sp>
      <p:sp>
        <p:nvSpPr>
          <p:cNvPr id="3" name="Content Placeholder 2"/>
          <p:cNvSpPr>
            <a:spLocks noGrp="1"/>
          </p:cNvSpPr>
          <p:nvPr>
            <p:ph idx="1"/>
          </p:nvPr>
        </p:nvSpPr>
        <p:spPr/>
        <p:txBody>
          <a:bodyPr/>
          <a:lstStyle/>
          <a:p>
            <a:pPr marL="0" indent="0">
              <a:buNone/>
            </a:pPr>
            <a:r>
              <a:rPr lang="en-US" i="1" dirty="0"/>
              <a:t>“</a:t>
            </a:r>
            <a:r>
              <a:rPr lang="en-US" i="1" dirty="0" err="1"/>
              <a:t>Conjuction</a:t>
            </a:r>
            <a:r>
              <a:rPr lang="en-US" i="1" dirty="0"/>
              <a:t>, junction, what’s your problem” – Bob </a:t>
            </a:r>
            <a:r>
              <a:rPr lang="en-US" i="1" dirty="0" err="1"/>
              <a:t>Dorough</a:t>
            </a:r>
            <a:endParaRPr lang="en-US" i="1" dirty="0"/>
          </a:p>
          <a:p>
            <a:pPr marL="0" indent="0">
              <a:buNone/>
            </a:pPr>
            <a:r>
              <a:rPr lang="en-US" i="1" dirty="0"/>
              <a:t>“There are ten parts of speech and they are all troublesome” – Mark Twain</a:t>
            </a:r>
          </a:p>
          <a:p>
            <a:pPr marL="0" indent="0">
              <a:buNone/>
            </a:pPr>
            <a:r>
              <a:rPr lang="en-US" i="1" dirty="0"/>
              <a:t>- In 100 B.C  Dionysius </a:t>
            </a:r>
            <a:r>
              <a:rPr lang="en-US" i="1" dirty="0" err="1"/>
              <a:t>Thrax</a:t>
            </a:r>
            <a:r>
              <a:rPr lang="en-US" i="1" dirty="0"/>
              <a:t> of Alexandria or Perhaps someone else wrote grammatical sketch of Greek (a “</a:t>
            </a:r>
            <a:r>
              <a:rPr lang="en-US" i="1" dirty="0" err="1"/>
              <a:t>techne</a:t>
            </a:r>
            <a:r>
              <a:rPr lang="en-US" i="1" dirty="0"/>
              <a:t>”).</a:t>
            </a:r>
          </a:p>
          <a:p>
            <a:pPr marL="0" indent="0">
              <a:buNone/>
            </a:pPr>
            <a:r>
              <a:rPr lang="en-US" i="1" dirty="0"/>
              <a:t>-It is astonishing source of our modern linguistic.</a:t>
            </a:r>
          </a:p>
          <a:p>
            <a:pPr marL="0" indent="0">
              <a:buNone/>
            </a:pPr>
            <a:r>
              <a:rPr lang="en-US" i="1" dirty="0"/>
              <a:t>-Contains description of eight POS: noun, pronoun, adjective, verb, adverb, conjunction, participle and article.</a:t>
            </a:r>
          </a:p>
        </p:txBody>
      </p:sp>
    </p:spTree>
    <p:extLst>
      <p:ext uri="{BB962C8B-B14F-4D97-AF65-F5344CB8AC3E}">
        <p14:creationId xmlns:p14="http://schemas.microsoft.com/office/powerpoint/2010/main" val="1660448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lstStyle/>
          <a:p>
            <a:r>
              <a:rPr lang="en-US" dirty="0"/>
              <a:t>Part of speech</a:t>
            </a:r>
          </a:p>
        </p:txBody>
      </p:sp>
      <p:sp>
        <p:nvSpPr>
          <p:cNvPr id="3" name="Content Placeholder 2"/>
          <p:cNvSpPr>
            <a:spLocks noGrp="1"/>
          </p:cNvSpPr>
          <p:nvPr>
            <p:ph idx="1"/>
          </p:nvPr>
        </p:nvSpPr>
        <p:spPr>
          <a:xfrm>
            <a:off x="885092" y="1333256"/>
            <a:ext cx="10515600" cy="4351338"/>
          </a:xfrm>
        </p:spPr>
        <p:txBody>
          <a:bodyPr>
            <a:normAutofit lnSpcReduction="10000"/>
          </a:bodyPr>
          <a:lstStyle/>
          <a:p>
            <a:r>
              <a:rPr lang="en-US" dirty="0">
                <a:solidFill>
                  <a:srgbClr val="00B0F0"/>
                </a:solidFill>
              </a:rPr>
              <a:t>Defining  a noun in English:</a:t>
            </a:r>
          </a:p>
          <a:p>
            <a:pPr lvl="1"/>
            <a:r>
              <a:rPr lang="en-US" dirty="0"/>
              <a:t>its ability to occur with determiners</a:t>
            </a:r>
          </a:p>
          <a:p>
            <a:pPr lvl="1"/>
            <a:r>
              <a:rPr lang="en-US" dirty="0"/>
              <a:t>Ex: (</a:t>
            </a:r>
            <a:r>
              <a:rPr lang="en-US" i="1" dirty="0"/>
              <a:t>a goat, its bandwidth, Plato's Republic</a:t>
            </a:r>
            <a:r>
              <a:rPr lang="en-US" dirty="0"/>
              <a:t>)</a:t>
            </a:r>
          </a:p>
          <a:p>
            <a:pPr lvl="1"/>
            <a:r>
              <a:rPr lang="en-US" dirty="0"/>
              <a:t>to take possessives (</a:t>
            </a:r>
            <a:r>
              <a:rPr lang="en-US" i="1" dirty="0"/>
              <a:t>IBM's annual revenue</a:t>
            </a:r>
            <a:r>
              <a:rPr lang="en-US" dirty="0"/>
              <a:t>), </a:t>
            </a:r>
          </a:p>
          <a:p>
            <a:pPr lvl="1"/>
            <a:r>
              <a:rPr lang="en-US" dirty="0"/>
              <a:t>and for most but not all nouns, to occur in the plural form (</a:t>
            </a:r>
            <a:r>
              <a:rPr lang="en-US" i="1" dirty="0"/>
              <a:t>goats, abaci</a:t>
            </a:r>
            <a:r>
              <a:rPr lang="en-US" dirty="0"/>
              <a:t>)</a:t>
            </a:r>
          </a:p>
          <a:p>
            <a:r>
              <a:rPr lang="en-US" dirty="0">
                <a:solidFill>
                  <a:srgbClr val="00B0F0"/>
                </a:solidFill>
              </a:rPr>
              <a:t>Nouns are traditionally grouped into </a:t>
            </a:r>
            <a:r>
              <a:rPr lang="en-US" b="1" dirty="0">
                <a:solidFill>
                  <a:srgbClr val="00B0F0"/>
                </a:solidFill>
              </a:rPr>
              <a:t>proper nouns </a:t>
            </a:r>
            <a:r>
              <a:rPr lang="en-US" dirty="0">
                <a:solidFill>
                  <a:srgbClr val="00B0F0"/>
                </a:solidFill>
              </a:rPr>
              <a:t>and </a:t>
            </a:r>
            <a:r>
              <a:rPr lang="en-US" b="1" dirty="0">
                <a:solidFill>
                  <a:srgbClr val="00B0F0"/>
                </a:solidFill>
              </a:rPr>
              <a:t>common nouns</a:t>
            </a:r>
          </a:p>
          <a:p>
            <a:r>
              <a:rPr lang="en-US" b="1" dirty="0"/>
              <a:t>Proper nouns</a:t>
            </a:r>
            <a:r>
              <a:rPr lang="en-US" dirty="0"/>
              <a:t>, like </a:t>
            </a:r>
            <a:r>
              <a:rPr lang="en-US" i="1" dirty="0"/>
              <a:t>Regina</a:t>
            </a:r>
            <a:r>
              <a:rPr lang="en-US" dirty="0"/>
              <a:t>, </a:t>
            </a:r>
            <a:r>
              <a:rPr lang="en-US" i="1" dirty="0"/>
              <a:t>Colorado</a:t>
            </a:r>
            <a:r>
              <a:rPr lang="en-US" dirty="0"/>
              <a:t>, and </a:t>
            </a:r>
            <a:r>
              <a:rPr lang="en-US" i="1" dirty="0"/>
              <a:t>IBM</a:t>
            </a:r>
            <a:r>
              <a:rPr lang="en-US" dirty="0"/>
              <a:t>, are names of specific persons or entities</a:t>
            </a:r>
          </a:p>
          <a:p>
            <a:pPr lvl="1"/>
            <a:r>
              <a:rPr lang="en-US" dirty="0"/>
              <a:t>In English, they generally are not preceded by articles</a:t>
            </a:r>
          </a:p>
          <a:p>
            <a:pPr lvl="1"/>
            <a:r>
              <a:rPr lang="en-US" dirty="0"/>
              <a:t>proper nouns are usually capitalized</a:t>
            </a:r>
          </a:p>
          <a:p>
            <a:endParaRPr lang="en-US" dirty="0"/>
          </a:p>
          <a:p>
            <a:endParaRPr lang="en-US" dirty="0"/>
          </a:p>
        </p:txBody>
      </p:sp>
    </p:spTree>
    <p:extLst>
      <p:ext uri="{BB962C8B-B14F-4D97-AF65-F5344CB8AC3E}">
        <p14:creationId xmlns:p14="http://schemas.microsoft.com/office/powerpoint/2010/main" val="3438698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9244"/>
          </a:xfrm>
        </p:spPr>
        <p:txBody>
          <a:bodyPr/>
          <a:lstStyle/>
          <a:p>
            <a:r>
              <a:rPr lang="en-US" dirty="0"/>
              <a:t>Part of speech	</a:t>
            </a:r>
          </a:p>
        </p:txBody>
      </p:sp>
      <p:sp>
        <p:nvSpPr>
          <p:cNvPr id="3" name="Content Placeholder 2"/>
          <p:cNvSpPr>
            <a:spLocks noGrp="1"/>
          </p:cNvSpPr>
          <p:nvPr>
            <p:ph idx="1"/>
          </p:nvPr>
        </p:nvSpPr>
        <p:spPr>
          <a:xfrm>
            <a:off x="779584" y="1298087"/>
            <a:ext cx="10515600" cy="4351338"/>
          </a:xfrm>
        </p:spPr>
        <p:txBody>
          <a:bodyPr>
            <a:normAutofit lnSpcReduction="10000"/>
          </a:bodyPr>
          <a:lstStyle/>
          <a:p>
            <a:r>
              <a:rPr lang="en-US" dirty="0">
                <a:solidFill>
                  <a:srgbClr val="00B0F0"/>
                </a:solidFill>
              </a:rPr>
              <a:t>Common Nouns are divided into</a:t>
            </a:r>
            <a:r>
              <a:rPr lang="en-US" b="1" dirty="0">
                <a:solidFill>
                  <a:srgbClr val="00B0F0"/>
                </a:solidFill>
              </a:rPr>
              <a:t> Mass Nouns</a:t>
            </a:r>
            <a:r>
              <a:rPr lang="en-US" dirty="0">
                <a:solidFill>
                  <a:srgbClr val="00B0F0"/>
                </a:solidFill>
              </a:rPr>
              <a:t> and </a:t>
            </a:r>
            <a:r>
              <a:rPr lang="en-US" b="1" dirty="0">
                <a:solidFill>
                  <a:srgbClr val="00B0F0"/>
                </a:solidFill>
              </a:rPr>
              <a:t>Count Nouns</a:t>
            </a:r>
          </a:p>
          <a:p>
            <a:r>
              <a:rPr lang="en-US" dirty="0">
                <a:solidFill>
                  <a:srgbClr val="00B0F0"/>
                </a:solidFill>
              </a:rPr>
              <a:t>Count nouns </a:t>
            </a:r>
            <a:r>
              <a:rPr lang="en-US" dirty="0"/>
              <a:t>can occur in both the singular and plural </a:t>
            </a:r>
          </a:p>
          <a:p>
            <a:pPr lvl="1"/>
            <a:r>
              <a:rPr lang="en-US" dirty="0"/>
              <a:t>(goat/goats, </a:t>
            </a:r>
            <a:r>
              <a:rPr lang="en-US" i="1" dirty="0"/>
              <a:t>relationship/relationships)</a:t>
            </a:r>
          </a:p>
          <a:p>
            <a:pPr lvl="1"/>
            <a:r>
              <a:rPr lang="en-US" dirty="0"/>
              <a:t>They can be counted (</a:t>
            </a:r>
            <a:r>
              <a:rPr lang="en-US" i="1" dirty="0"/>
              <a:t>one goat, two goats</a:t>
            </a:r>
            <a:r>
              <a:rPr lang="en-US" dirty="0"/>
              <a:t>)</a:t>
            </a:r>
          </a:p>
          <a:p>
            <a:r>
              <a:rPr lang="en-US" dirty="0">
                <a:solidFill>
                  <a:srgbClr val="00B0F0"/>
                </a:solidFill>
              </a:rPr>
              <a:t>Mass nouns </a:t>
            </a:r>
            <a:r>
              <a:rPr lang="en-US" dirty="0"/>
              <a:t>are used when something is conceptualized as a homogeneous group. </a:t>
            </a:r>
          </a:p>
          <a:p>
            <a:pPr lvl="1"/>
            <a:r>
              <a:rPr lang="en-US" dirty="0"/>
              <a:t> </a:t>
            </a:r>
            <a:r>
              <a:rPr lang="en-US" i="1" dirty="0"/>
              <a:t>salt, snow </a:t>
            </a:r>
            <a:r>
              <a:rPr lang="en-US" dirty="0"/>
              <a:t>and </a:t>
            </a:r>
            <a:r>
              <a:rPr lang="en-US" i="1" dirty="0"/>
              <a:t>communism </a:t>
            </a:r>
            <a:r>
              <a:rPr lang="en-US" dirty="0"/>
              <a:t>are not counted (i.e., </a:t>
            </a:r>
            <a:r>
              <a:rPr lang="en-US" i="1" dirty="0">
                <a:solidFill>
                  <a:srgbClr val="FF0000"/>
                </a:solidFill>
              </a:rPr>
              <a:t>*two snows </a:t>
            </a:r>
            <a:r>
              <a:rPr lang="en-US" dirty="0"/>
              <a:t>or </a:t>
            </a:r>
            <a:r>
              <a:rPr lang="en-US" i="1" dirty="0">
                <a:solidFill>
                  <a:srgbClr val="FF0000"/>
                </a:solidFill>
              </a:rPr>
              <a:t>*two communisms</a:t>
            </a:r>
            <a:r>
              <a:rPr lang="en-US" dirty="0"/>
              <a:t>)</a:t>
            </a:r>
          </a:p>
          <a:p>
            <a:r>
              <a:rPr lang="en-US" dirty="0"/>
              <a:t>Mass nouns can also appear without articles where singular count nouns cannot</a:t>
            </a:r>
          </a:p>
          <a:p>
            <a:pPr lvl="1"/>
            <a:r>
              <a:rPr lang="en-US" i="1" dirty="0"/>
              <a:t>Snow is white </a:t>
            </a:r>
            <a:r>
              <a:rPr lang="en-US" dirty="0"/>
              <a:t>but not </a:t>
            </a:r>
            <a:r>
              <a:rPr lang="en-US" i="1" dirty="0"/>
              <a:t>*Goat is white</a:t>
            </a:r>
          </a:p>
          <a:p>
            <a:endParaRPr lang="en-US" dirty="0"/>
          </a:p>
          <a:p>
            <a:endParaRPr lang="en-US" dirty="0"/>
          </a:p>
        </p:txBody>
      </p:sp>
    </p:spTree>
    <p:extLst>
      <p:ext uri="{BB962C8B-B14F-4D97-AF65-F5344CB8AC3E}">
        <p14:creationId xmlns:p14="http://schemas.microsoft.com/office/powerpoint/2010/main" val="2178055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normAutofit/>
          </a:bodyPr>
          <a:lstStyle/>
          <a:p>
            <a:r>
              <a:rPr lang="en-US" dirty="0">
                <a:solidFill>
                  <a:srgbClr val="00B0F0"/>
                </a:solidFill>
              </a:rPr>
              <a:t>The </a:t>
            </a:r>
            <a:r>
              <a:rPr lang="en-US" b="1" dirty="0">
                <a:solidFill>
                  <a:srgbClr val="00B0F0"/>
                </a:solidFill>
              </a:rPr>
              <a:t>verb </a:t>
            </a:r>
            <a:r>
              <a:rPr lang="en-US" dirty="0">
                <a:solidFill>
                  <a:srgbClr val="00B0F0"/>
                </a:solidFill>
              </a:rPr>
              <a:t>class: </a:t>
            </a:r>
          </a:p>
          <a:p>
            <a:pPr lvl="1"/>
            <a:r>
              <a:rPr lang="en-US" dirty="0"/>
              <a:t>includes most of the words referring to actions and processes</a:t>
            </a:r>
          </a:p>
          <a:p>
            <a:pPr lvl="1"/>
            <a:r>
              <a:rPr lang="en-US" dirty="0"/>
              <a:t>including main verbs like </a:t>
            </a:r>
            <a:r>
              <a:rPr lang="en-US" i="1" dirty="0"/>
              <a:t>draw</a:t>
            </a:r>
            <a:r>
              <a:rPr lang="en-US" dirty="0"/>
              <a:t>, </a:t>
            </a:r>
            <a:r>
              <a:rPr lang="en-US" i="1" dirty="0"/>
              <a:t>provide</a:t>
            </a:r>
            <a:r>
              <a:rPr lang="en-US" dirty="0"/>
              <a:t>, </a:t>
            </a:r>
            <a:r>
              <a:rPr lang="en-US" i="1" dirty="0"/>
              <a:t>differ</a:t>
            </a:r>
            <a:r>
              <a:rPr lang="en-US" dirty="0"/>
              <a:t>, and </a:t>
            </a:r>
            <a:r>
              <a:rPr lang="en-US" i="1" dirty="0"/>
              <a:t>go</a:t>
            </a:r>
          </a:p>
          <a:p>
            <a:pPr lvl="1"/>
            <a:r>
              <a:rPr lang="en-US" dirty="0"/>
              <a:t>English verbs have a number of morphological forms </a:t>
            </a:r>
          </a:p>
          <a:p>
            <a:pPr lvl="1"/>
            <a:r>
              <a:rPr lang="en-US" dirty="0"/>
              <a:t>(non-3rd-person-sg (</a:t>
            </a:r>
            <a:r>
              <a:rPr lang="en-US" i="1" dirty="0"/>
              <a:t>eat</a:t>
            </a:r>
            <a:r>
              <a:rPr lang="en-US" dirty="0"/>
              <a:t>), 3rd-person-sg (</a:t>
            </a:r>
            <a:r>
              <a:rPr lang="en-US" i="1" dirty="0"/>
              <a:t>eats</a:t>
            </a:r>
            <a:r>
              <a:rPr lang="en-US" dirty="0"/>
              <a:t>), progressive (</a:t>
            </a:r>
            <a:r>
              <a:rPr lang="en-US" i="1" dirty="0"/>
              <a:t>eating</a:t>
            </a:r>
            <a:r>
              <a:rPr lang="en-US" dirty="0"/>
              <a:t>), past tense-</a:t>
            </a:r>
            <a:r>
              <a:rPr lang="en-US" dirty="0" err="1"/>
              <a:t>ed</a:t>
            </a:r>
            <a:r>
              <a:rPr lang="en-US" dirty="0"/>
              <a:t> (ate)past participle (</a:t>
            </a:r>
            <a:r>
              <a:rPr lang="en-US" i="1" dirty="0"/>
              <a:t>eaten</a:t>
            </a:r>
            <a:r>
              <a:rPr lang="en-US" dirty="0"/>
              <a:t>)).</a:t>
            </a:r>
          </a:p>
        </p:txBody>
      </p:sp>
    </p:spTree>
    <p:extLst>
      <p:ext uri="{BB962C8B-B14F-4D97-AF65-F5344CB8AC3E}">
        <p14:creationId xmlns:p14="http://schemas.microsoft.com/office/powerpoint/2010/main" val="3621715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normAutofit/>
          </a:bodyPr>
          <a:lstStyle/>
          <a:p>
            <a:r>
              <a:rPr lang="en-US" dirty="0">
                <a:solidFill>
                  <a:srgbClr val="00B0F0"/>
                </a:solidFill>
              </a:rPr>
              <a:t>The third open class is adjectives </a:t>
            </a:r>
          </a:p>
          <a:p>
            <a:r>
              <a:rPr lang="en-US" dirty="0"/>
              <a:t>semantically this class includes many terms that describe properties or qualities. </a:t>
            </a:r>
          </a:p>
          <a:p>
            <a:r>
              <a:rPr lang="en-US" dirty="0"/>
              <a:t>adjectives are used for the concepts of </a:t>
            </a:r>
          </a:p>
          <a:p>
            <a:pPr lvl="1"/>
            <a:r>
              <a:rPr lang="en-US" dirty="0"/>
              <a:t>color (</a:t>
            </a:r>
            <a:r>
              <a:rPr lang="en-US" i="1" dirty="0"/>
              <a:t>white</a:t>
            </a:r>
            <a:r>
              <a:rPr lang="en-US" dirty="0"/>
              <a:t>, </a:t>
            </a:r>
            <a:r>
              <a:rPr lang="en-US" i="1" dirty="0"/>
              <a:t>black</a:t>
            </a:r>
            <a:r>
              <a:rPr lang="en-US" dirty="0"/>
              <a:t>), </a:t>
            </a:r>
          </a:p>
          <a:p>
            <a:pPr lvl="1"/>
            <a:r>
              <a:rPr lang="en-US" dirty="0"/>
              <a:t>age (</a:t>
            </a:r>
            <a:r>
              <a:rPr lang="en-US" i="1" dirty="0"/>
              <a:t>old</a:t>
            </a:r>
            <a:r>
              <a:rPr lang="en-US" dirty="0"/>
              <a:t>, </a:t>
            </a:r>
            <a:r>
              <a:rPr lang="en-US" i="1" dirty="0"/>
              <a:t>young</a:t>
            </a:r>
            <a:r>
              <a:rPr lang="en-US" dirty="0"/>
              <a:t>), and </a:t>
            </a:r>
          </a:p>
          <a:p>
            <a:pPr lvl="1"/>
            <a:r>
              <a:rPr lang="en-US" dirty="0"/>
              <a:t>value (</a:t>
            </a:r>
            <a:r>
              <a:rPr lang="en-US" i="1" dirty="0"/>
              <a:t>good</a:t>
            </a:r>
            <a:r>
              <a:rPr lang="en-US" dirty="0"/>
              <a:t>, </a:t>
            </a:r>
            <a:r>
              <a:rPr lang="en-US" i="1" dirty="0"/>
              <a:t>bad</a:t>
            </a:r>
            <a:r>
              <a:rPr lang="en-US" dirty="0"/>
              <a:t>) </a:t>
            </a:r>
          </a:p>
        </p:txBody>
      </p:sp>
    </p:spTree>
    <p:extLst>
      <p:ext uri="{BB962C8B-B14F-4D97-AF65-F5344CB8AC3E}">
        <p14:creationId xmlns:p14="http://schemas.microsoft.com/office/powerpoint/2010/main" val="21941776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normAutofit/>
          </a:bodyPr>
          <a:lstStyle/>
          <a:p>
            <a:r>
              <a:rPr lang="en-US" dirty="0">
                <a:solidFill>
                  <a:srgbClr val="00B0F0"/>
                </a:solidFill>
              </a:rPr>
              <a:t>The final open class form: </a:t>
            </a:r>
            <a:r>
              <a:rPr lang="en-US" b="1" dirty="0">
                <a:solidFill>
                  <a:srgbClr val="00B0F0"/>
                </a:solidFill>
              </a:rPr>
              <a:t>adverbs</a:t>
            </a:r>
          </a:p>
          <a:p>
            <a:r>
              <a:rPr lang="en-US" dirty="0" err="1"/>
              <a:t>Schachter</a:t>
            </a:r>
            <a:r>
              <a:rPr lang="en-US" dirty="0"/>
              <a:t> (1985) pointed: </a:t>
            </a:r>
          </a:p>
          <a:p>
            <a:r>
              <a:rPr lang="en-US" dirty="0"/>
              <a:t>all the italicized words are adverbs</a:t>
            </a:r>
          </a:p>
          <a:p>
            <a:r>
              <a:rPr lang="en-US" i="1" dirty="0"/>
              <a:t>Unfortunately</a:t>
            </a:r>
            <a:r>
              <a:rPr lang="en-US" dirty="0"/>
              <a:t>, John walked </a:t>
            </a:r>
            <a:r>
              <a:rPr lang="en-US" i="1" dirty="0"/>
              <a:t>home extremely slowly yesterday</a:t>
            </a:r>
            <a:endParaRPr lang="en-US" dirty="0"/>
          </a:p>
          <a:p>
            <a:pPr lvl="1"/>
            <a:r>
              <a:rPr lang="en-US" dirty="0"/>
              <a:t>each of these words can be viewed as modifying something</a:t>
            </a:r>
          </a:p>
          <a:p>
            <a:pPr lvl="1"/>
            <a:r>
              <a:rPr lang="en-US" dirty="0"/>
              <a:t>often verbs, hence the name “adverb”, </a:t>
            </a:r>
          </a:p>
          <a:p>
            <a:pPr lvl="1"/>
            <a:r>
              <a:rPr lang="en-US" dirty="0"/>
              <a:t>But also other adverbs and entire verb phrases</a:t>
            </a:r>
          </a:p>
        </p:txBody>
      </p:sp>
    </p:spTree>
    <p:extLst>
      <p:ext uri="{BB962C8B-B14F-4D97-AF65-F5344CB8AC3E}">
        <p14:creationId xmlns:p14="http://schemas.microsoft.com/office/powerpoint/2010/main" val="670659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 of Speech</a:t>
            </a:r>
            <a:br>
              <a:rPr lang="en-US" dirty="0"/>
            </a:br>
            <a:endParaRPr lang="en-US" dirty="0"/>
          </a:p>
        </p:txBody>
      </p:sp>
      <p:sp>
        <p:nvSpPr>
          <p:cNvPr id="3" name="Content Placeholder 2"/>
          <p:cNvSpPr>
            <a:spLocks noGrp="1"/>
          </p:cNvSpPr>
          <p:nvPr>
            <p:ph idx="1"/>
          </p:nvPr>
        </p:nvSpPr>
        <p:spPr>
          <a:xfrm>
            <a:off x="838200" y="1825625"/>
            <a:ext cx="10515600" cy="3649052"/>
          </a:xfrm>
        </p:spPr>
        <p:txBody>
          <a:bodyPr>
            <a:normAutofit fontScale="92500" lnSpcReduction="10000"/>
          </a:bodyPr>
          <a:lstStyle/>
          <a:p>
            <a:pPr marL="0" indent="0">
              <a:buNone/>
            </a:pPr>
            <a:r>
              <a:rPr lang="en-US" dirty="0">
                <a:solidFill>
                  <a:srgbClr val="00B0F0"/>
                </a:solidFill>
              </a:rPr>
              <a:t>The final open class form: </a:t>
            </a:r>
            <a:r>
              <a:rPr lang="en-US" b="1" dirty="0">
                <a:solidFill>
                  <a:srgbClr val="00B0F0"/>
                </a:solidFill>
              </a:rPr>
              <a:t>adverbs</a:t>
            </a:r>
          </a:p>
          <a:p>
            <a:r>
              <a:rPr lang="en-US" b="1" dirty="0"/>
              <a:t>Directional adverbs </a:t>
            </a:r>
            <a:r>
              <a:rPr lang="en-US" dirty="0"/>
              <a:t>or </a:t>
            </a:r>
            <a:r>
              <a:rPr lang="en-US" b="1" dirty="0"/>
              <a:t>locative adverbs</a:t>
            </a:r>
            <a:r>
              <a:rPr lang="en-US" dirty="0"/>
              <a:t> (</a:t>
            </a:r>
            <a:r>
              <a:rPr lang="en-US" i="1" dirty="0"/>
              <a:t>home</a:t>
            </a:r>
            <a:r>
              <a:rPr lang="en-US" dirty="0"/>
              <a:t>, </a:t>
            </a:r>
            <a:r>
              <a:rPr lang="en-US" i="1" dirty="0"/>
              <a:t>here</a:t>
            </a:r>
            <a:r>
              <a:rPr lang="en-US" dirty="0"/>
              <a:t>, </a:t>
            </a:r>
            <a:r>
              <a:rPr lang="en-US" i="1" dirty="0"/>
              <a:t>downhill</a:t>
            </a:r>
            <a:r>
              <a:rPr lang="en-US" dirty="0"/>
              <a:t>) specify the direction or location of some action;</a:t>
            </a:r>
          </a:p>
          <a:p>
            <a:r>
              <a:rPr lang="en-US" dirty="0"/>
              <a:t> </a:t>
            </a:r>
            <a:r>
              <a:rPr lang="en-US" b="1" dirty="0"/>
              <a:t>degree adverbs </a:t>
            </a:r>
            <a:r>
              <a:rPr lang="en-US" dirty="0"/>
              <a:t>(</a:t>
            </a:r>
            <a:r>
              <a:rPr lang="en-US" i="1" dirty="0"/>
              <a:t>extremely</a:t>
            </a:r>
            <a:r>
              <a:rPr lang="en-US" dirty="0"/>
              <a:t>, </a:t>
            </a:r>
            <a:r>
              <a:rPr lang="en-US" i="1" dirty="0"/>
              <a:t>very</a:t>
            </a:r>
            <a:r>
              <a:rPr lang="en-US" dirty="0"/>
              <a:t>, </a:t>
            </a:r>
            <a:r>
              <a:rPr lang="en-US" i="1" dirty="0"/>
              <a:t>somewhat</a:t>
            </a:r>
            <a:r>
              <a:rPr lang="en-US" dirty="0"/>
              <a:t>) specify the extent of some action, process, or property;</a:t>
            </a:r>
          </a:p>
          <a:p>
            <a:r>
              <a:rPr lang="en-US" b="1" dirty="0"/>
              <a:t>manner adverbs </a:t>
            </a:r>
            <a:r>
              <a:rPr lang="en-US" dirty="0"/>
              <a:t>(</a:t>
            </a:r>
            <a:r>
              <a:rPr lang="en-US" i="1" dirty="0"/>
              <a:t>slowly</a:t>
            </a:r>
            <a:r>
              <a:rPr lang="en-US" dirty="0"/>
              <a:t>, </a:t>
            </a:r>
            <a:r>
              <a:rPr lang="en-US" i="1" dirty="0" err="1"/>
              <a:t>slinkily</a:t>
            </a:r>
            <a:r>
              <a:rPr lang="en-US" dirty="0"/>
              <a:t>, </a:t>
            </a:r>
            <a:r>
              <a:rPr lang="en-US" i="1" dirty="0"/>
              <a:t>delicately</a:t>
            </a:r>
            <a:r>
              <a:rPr lang="en-US" dirty="0"/>
              <a:t>) describe the manner of some action</a:t>
            </a:r>
          </a:p>
          <a:p>
            <a:r>
              <a:rPr lang="en-US" b="1" dirty="0"/>
              <a:t>Temporal adverbs </a:t>
            </a:r>
            <a:r>
              <a:rPr lang="en-US" dirty="0"/>
              <a:t>describe the time some action or event took place (Yesterday, Monday)</a:t>
            </a:r>
          </a:p>
        </p:txBody>
      </p:sp>
      <p:sp>
        <p:nvSpPr>
          <p:cNvPr id="4" name="TextBox 3"/>
          <p:cNvSpPr txBox="1"/>
          <p:nvPr/>
        </p:nvSpPr>
        <p:spPr>
          <a:xfrm>
            <a:off x="832338" y="5685692"/>
            <a:ext cx="10796954" cy="646331"/>
          </a:xfrm>
          <a:prstGeom prst="rect">
            <a:avLst/>
          </a:prstGeom>
          <a:noFill/>
        </p:spPr>
        <p:txBody>
          <a:bodyPr wrap="square" rtlCol="0">
            <a:spAutoFit/>
          </a:bodyPr>
          <a:lstStyle/>
          <a:p>
            <a:r>
              <a:rPr lang="en-US" dirty="0"/>
              <a:t>Note: Because of the heterogeneous nature of this class, some adverbs (Ex: temporal adverbs like </a:t>
            </a:r>
            <a:r>
              <a:rPr lang="en-US" i="1" dirty="0">
                <a:solidFill>
                  <a:srgbClr val="00B0F0"/>
                </a:solidFill>
              </a:rPr>
              <a:t>Monday</a:t>
            </a:r>
            <a:r>
              <a:rPr lang="en-US" dirty="0"/>
              <a:t>) are tagged in some tagging schemes as nouns. </a:t>
            </a:r>
          </a:p>
        </p:txBody>
      </p:sp>
    </p:spTree>
    <p:extLst>
      <p:ext uri="{BB962C8B-B14F-4D97-AF65-F5344CB8AC3E}">
        <p14:creationId xmlns:p14="http://schemas.microsoft.com/office/powerpoint/2010/main" val="2987554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a:xfrm>
            <a:off x="838200" y="1825625"/>
            <a:ext cx="10515600" cy="3731113"/>
          </a:xfrm>
        </p:spPr>
        <p:txBody>
          <a:bodyPr>
            <a:normAutofit/>
          </a:bodyPr>
          <a:lstStyle/>
          <a:p>
            <a:r>
              <a:rPr lang="en-US" b="1" dirty="0"/>
              <a:t>Prepositions </a:t>
            </a:r>
            <a:r>
              <a:rPr lang="en-US" dirty="0"/>
              <a:t>occur before noun phrases </a:t>
            </a:r>
          </a:p>
          <a:p>
            <a:r>
              <a:rPr lang="en-US" dirty="0"/>
              <a:t>semantically they are relational, indicating spatial or temporal relations </a:t>
            </a:r>
          </a:p>
          <a:p>
            <a:r>
              <a:rPr lang="en-US" dirty="0">
                <a:solidFill>
                  <a:srgbClr val="00B0F0"/>
                </a:solidFill>
              </a:rPr>
              <a:t>literal </a:t>
            </a:r>
            <a:r>
              <a:rPr lang="en-US" dirty="0"/>
              <a:t>(</a:t>
            </a:r>
            <a:r>
              <a:rPr lang="en-US" i="1" dirty="0">
                <a:solidFill>
                  <a:srgbClr val="00B0F0"/>
                </a:solidFill>
              </a:rPr>
              <a:t>on</a:t>
            </a:r>
            <a:r>
              <a:rPr lang="en-US" i="1" dirty="0"/>
              <a:t> it</a:t>
            </a:r>
            <a:r>
              <a:rPr lang="en-US" dirty="0"/>
              <a:t>, </a:t>
            </a:r>
            <a:r>
              <a:rPr lang="en-US" i="1" dirty="0">
                <a:solidFill>
                  <a:srgbClr val="00B0F0"/>
                </a:solidFill>
              </a:rPr>
              <a:t>before</a:t>
            </a:r>
            <a:r>
              <a:rPr lang="en-US" i="1" dirty="0"/>
              <a:t> then</a:t>
            </a:r>
            <a:r>
              <a:rPr lang="en-US" dirty="0"/>
              <a:t>, </a:t>
            </a:r>
            <a:r>
              <a:rPr lang="en-US" i="1" dirty="0">
                <a:solidFill>
                  <a:srgbClr val="00B0F0"/>
                </a:solidFill>
              </a:rPr>
              <a:t>by</a:t>
            </a:r>
            <a:r>
              <a:rPr lang="en-US" i="1" dirty="0"/>
              <a:t> the house</a:t>
            </a:r>
            <a:r>
              <a:rPr lang="en-US" dirty="0"/>
              <a:t>)</a:t>
            </a:r>
          </a:p>
          <a:p>
            <a:r>
              <a:rPr lang="en-US" dirty="0"/>
              <a:t>or </a:t>
            </a:r>
            <a:r>
              <a:rPr lang="en-US" dirty="0">
                <a:solidFill>
                  <a:srgbClr val="00B0F0"/>
                </a:solidFill>
              </a:rPr>
              <a:t>metaphorical</a:t>
            </a:r>
            <a:r>
              <a:rPr lang="en-US" dirty="0"/>
              <a:t> (</a:t>
            </a:r>
            <a:r>
              <a:rPr lang="en-US" i="1" dirty="0">
                <a:solidFill>
                  <a:srgbClr val="00B0F0"/>
                </a:solidFill>
              </a:rPr>
              <a:t>on</a:t>
            </a:r>
            <a:r>
              <a:rPr lang="en-US" i="1" dirty="0"/>
              <a:t> time</a:t>
            </a:r>
            <a:r>
              <a:rPr lang="en-US" dirty="0"/>
              <a:t>, </a:t>
            </a:r>
            <a:r>
              <a:rPr lang="en-US" i="1" dirty="0">
                <a:solidFill>
                  <a:srgbClr val="00B0F0"/>
                </a:solidFill>
              </a:rPr>
              <a:t>with</a:t>
            </a:r>
            <a:r>
              <a:rPr lang="en-US" i="1" dirty="0"/>
              <a:t> gusto</a:t>
            </a:r>
            <a:r>
              <a:rPr lang="en-US" dirty="0"/>
              <a:t>, </a:t>
            </a:r>
            <a:r>
              <a:rPr lang="en-US" i="1" dirty="0">
                <a:solidFill>
                  <a:srgbClr val="00B0F0"/>
                </a:solidFill>
              </a:rPr>
              <a:t>beside</a:t>
            </a:r>
            <a:r>
              <a:rPr lang="en-US" i="1" dirty="0"/>
              <a:t> herself</a:t>
            </a:r>
            <a:r>
              <a:rPr lang="en-US" dirty="0"/>
              <a:t>) </a:t>
            </a:r>
            <a:endParaRPr lang="en-US" b="1" dirty="0"/>
          </a:p>
        </p:txBody>
      </p:sp>
      <p:sp>
        <p:nvSpPr>
          <p:cNvPr id="4" name="TextBox 3"/>
          <p:cNvSpPr txBox="1"/>
          <p:nvPr/>
        </p:nvSpPr>
        <p:spPr>
          <a:xfrm>
            <a:off x="644769" y="6248400"/>
            <a:ext cx="7995139" cy="369332"/>
          </a:xfrm>
          <a:prstGeom prst="rect">
            <a:avLst/>
          </a:prstGeom>
          <a:noFill/>
        </p:spPr>
        <p:txBody>
          <a:bodyPr wrap="square" rtlCol="0">
            <a:spAutoFit/>
          </a:bodyPr>
          <a:lstStyle/>
          <a:p>
            <a:r>
              <a:rPr lang="en-US" dirty="0"/>
              <a:t>Note: gusto - enthusiasm in doing something</a:t>
            </a:r>
          </a:p>
        </p:txBody>
      </p:sp>
    </p:spTree>
    <p:extLst>
      <p:ext uri="{BB962C8B-B14F-4D97-AF65-F5344CB8AC3E}">
        <p14:creationId xmlns:p14="http://schemas.microsoft.com/office/powerpoint/2010/main" val="1450180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normAutofit/>
          </a:bodyPr>
          <a:lstStyle/>
          <a:p>
            <a:r>
              <a:rPr lang="en-US" dirty="0"/>
              <a:t>A </a:t>
            </a:r>
            <a:r>
              <a:rPr lang="en-US" b="1" dirty="0"/>
              <a:t>particle </a:t>
            </a:r>
            <a:r>
              <a:rPr lang="en-US" dirty="0"/>
              <a:t>is a word that resembles a preposition or an adverb, and is used in combination with a verb</a:t>
            </a:r>
          </a:p>
          <a:p>
            <a:r>
              <a:rPr lang="en-US" dirty="0"/>
              <a:t>When a verb and a </a:t>
            </a:r>
            <a:r>
              <a:rPr lang="en-US" dirty="0">
                <a:solidFill>
                  <a:srgbClr val="00B0F0"/>
                </a:solidFill>
              </a:rPr>
              <a:t>particle</a:t>
            </a:r>
            <a:r>
              <a:rPr lang="en-US" dirty="0"/>
              <a:t> behave as a single syntactic and/or semantic unit, we call the combination a </a:t>
            </a:r>
            <a:r>
              <a:rPr lang="en-US" b="1" dirty="0"/>
              <a:t>phrasal verb</a:t>
            </a:r>
          </a:p>
        </p:txBody>
      </p:sp>
    </p:spTree>
    <p:extLst>
      <p:ext uri="{BB962C8B-B14F-4D97-AF65-F5344CB8AC3E}">
        <p14:creationId xmlns:p14="http://schemas.microsoft.com/office/powerpoint/2010/main" val="2582318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normAutofit/>
          </a:bodyPr>
          <a:lstStyle/>
          <a:p>
            <a:r>
              <a:rPr lang="en-US" dirty="0">
                <a:solidFill>
                  <a:srgbClr val="00B0F0"/>
                </a:solidFill>
              </a:rPr>
              <a:t>Phrasal verbs </a:t>
            </a:r>
            <a:r>
              <a:rPr lang="en-US" dirty="0"/>
              <a:t>can behave as a semantic unit </a:t>
            </a:r>
          </a:p>
          <a:p>
            <a:pPr lvl="1"/>
            <a:r>
              <a:rPr lang="en-US" dirty="0"/>
              <a:t>meaning not predictable from the separate meanings of the verb and the particle</a:t>
            </a:r>
          </a:p>
          <a:p>
            <a:r>
              <a:rPr lang="en-US" dirty="0"/>
              <a:t> Ex: </a:t>
            </a:r>
            <a:r>
              <a:rPr lang="en-US" i="1" dirty="0"/>
              <a:t>turn down </a:t>
            </a:r>
            <a:r>
              <a:rPr lang="en-US" dirty="0"/>
              <a:t>means ‘reject’</a:t>
            </a:r>
          </a:p>
          <a:p>
            <a:r>
              <a:rPr lang="en-US" i="1" dirty="0"/>
              <a:t>rule out </a:t>
            </a:r>
            <a:r>
              <a:rPr lang="en-US" dirty="0"/>
              <a:t>means ‘eliminate’</a:t>
            </a:r>
          </a:p>
          <a:p>
            <a:r>
              <a:rPr lang="en-US" dirty="0"/>
              <a:t> </a:t>
            </a:r>
            <a:r>
              <a:rPr lang="en-US" i="1" dirty="0"/>
              <a:t>find out </a:t>
            </a:r>
            <a:r>
              <a:rPr lang="en-US" dirty="0"/>
              <a:t>is ‘discover’</a:t>
            </a:r>
          </a:p>
          <a:p>
            <a:r>
              <a:rPr lang="en-US" i="1" dirty="0"/>
              <a:t>go on </a:t>
            </a:r>
            <a:r>
              <a:rPr lang="en-US" dirty="0"/>
              <a:t>is ‘continue’ </a:t>
            </a:r>
          </a:p>
          <a:p>
            <a:r>
              <a:rPr lang="en-US" dirty="0"/>
              <a:t>Note: meanings cannot be predicted from the meanings of the verb and the particle independently</a:t>
            </a:r>
          </a:p>
        </p:txBody>
      </p:sp>
    </p:spTree>
    <p:extLst>
      <p:ext uri="{BB962C8B-B14F-4D97-AF65-F5344CB8AC3E}">
        <p14:creationId xmlns:p14="http://schemas.microsoft.com/office/powerpoint/2010/main" val="4011968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lstStyle/>
          <a:p>
            <a:r>
              <a:rPr lang="en-US" dirty="0"/>
              <a:t>Examples of phrasal verbs from Thoreau</a:t>
            </a:r>
          </a:p>
          <a:p>
            <a:r>
              <a:rPr lang="en-US" dirty="0"/>
              <a:t>So I </a:t>
            </a:r>
            <a:r>
              <a:rPr lang="en-US" i="1" dirty="0">
                <a:solidFill>
                  <a:srgbClr val="FF0000"/>
                </a:solidFill>
              </a:rPr>
              <a:t>went </a:t>
            </a:r>
            <a:r>
              <a:rPr lang="en-US" i="1" dirty="0">
                <a:solidFill>
                  <a:srgbClr val="00B0F0"/>
                </a:solidFill>
              </a:rPr>
              <a:t>on </a:t>
            </a:r>
            <a:r>
              <a:rPr lang="en-US" dirty="0"/>
              <a:t>for some days cutting and hewing timber</a:t>
            </a:r>
          </a:p>
          <a:p>
            <a:r>
              <a:rPr lang="en-US" dirty="0"/>
              <a:t>Moral reform is the effort to </a:t>
            </a:r>
            <a:r>
              <a:rPr lang="en-US" i="1" dirty="0">
                <a:solidFill>
                  <a:srgbClr val="FF0000"/>
                </a:solidFill>
              </a:rPr>
              <a:t>throw</a:t>
            </a:r>
            <a:r>
              <a:rPr lang="en-US" i="1" dirty="0"/>
              <a:t> </a:t>
            </a:r>
            <a:r>
              <a:rPr lang="en-US" i="1" dirty="0">
                <a:solidFill>
                  <a:srgbClr val="00B0F0"/>
                </a:solidFill>
              </a:rPr>
              <a:t>off</a:t>
            </a:r>
            <a:r>
              <a:rPr lang="en-US" i="1" dirty="0"/>
              <a:t> </a:t>
            </a:r>
            <a:r>
              <a:rPr lang="en-US" dirty="0"/>
              <a:t>sleep.</a:t>
            </a:r>
          </a:p>
          <a:p>
            <a:r>
              <a:rPr lang="en-US" dirty="0"/>
              <a:t>Particles do not always occur with idiomatical phrasal verb semantics	.. She had turned the paper </a:t>
            </a:r>
            <a:r>
              <a:rPr lang="en-US" i="1" dirty="0">
                <a:solidFill>
                  <a:srgbClr val="00B0F0"/>
                </a:solidFill>
              </a:rPr>
              <a:t>over</a:t>
            </a:r>
            <a:r>
              <a:rPr lang="en-US" i="1" dirty="0"/>
              <a:t>.</a:t>
            </a:r>
          </a:p>
          <a:p>
            <a:pPr marL="0" indent="0">
              <a:buNone/>
            </a:pPr>
            <a:r>
              <a:rPr lang="en-US" dirty="0"/>
              <a:t>             He arose slowly and brushed himself </a:t>
            </a:r>
            <a:r>
              <a:rPr lang="en-US" i="1" dirty="0">
                <a:solidFill>
                  <a:srgbClr val="00B0F0"/>
                </a:solidFill>
              </a:rPr>
              <a:t>off</a:t>
            </a:r>
          </a:p>
          <a:p>
            <a:pPr marL="0" indent="0">
              <a:buNone/>
            </a:pPr>
            <a:r>
              <a:rPr lang="en-US" dirty="0"/>
              <a:t>             He packed </a:t>
            </a:r>
            <a:r>
              <a:rPr lang="en-US" i="1" dirty="0">
                <a:solidFill>
                  <a:srgbClr val="00B0F0"/>
                </a:solidFill>
              </a:rPr>
              <a:t>up</a:t>
            </a:r>
            <a:r>
              <a:rPr lang="en-US" i="1" dirty="0"/>
              <a:t> </a:t>
            </a:r>
            <a:r>
              <a:rPr lang="en-US" dirty="0"/>
              <a:t>his clothes</a:t>
            </a:r>
          </a:p>
          <a:p>
            <a:endParaRPr lang="en-US" i="1" dirty="0"/>
          </a:p>
          <a:p>
            <a:endParaRPr lang="en-US" dirty="0"/>
          </a:p>
        </p:txBody>
      </p:sp>
      <p:sp>
        <p:nvSpPr>
          <p:cNvPr id="4" name="Rectangle 3"/>
          <p:cNvSpPr/>
          <p:nvPr/>
        </p:nvSpPr>
        <p:spPr>
          <a:xfrm>
            <a:off x="604603" y="5988734"/>
            <a:ext cx="9348866" cy="369332"/>
          </a:xfrm>
          <a:prstGeom prst="rect">
            <a:avLst/>
          </a:prstGeom>
        </p:spPr>
        <p:txBody>
          <a:bodyPr wrap="square">
            <a:spAutoFit/>
          </a:bodyPr>
          <a:lstStyle/>
          <a:p>
            <a:r>
              <a:rPr lang="en-US" altLang="en-US" dirty="0"/>
              <a:t>Prepositions and subordinating conjunctions marked IN (although/IN) </a:t>
            </a:r>
            <a:endParaRPr lang="en-IN" dirty="0"/>
          </a:p>
        </p:txBody>
      </p:sp>
    </p:spTree>
    <p:extLst>
      <p:ext uri="{BB962C8B-B14F-4D97-AF65-F5344CB8AC3E}">
        <p14:creationId xmlns:p14="http://schemas.microsoft.com/office/powerpoint/2010/main" val="340433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Speech</a:t>
            </a:r>
          </a:p>
        </p:txBody>
      </p:sp>
      <p:sp>
        <p:nvSpPr>
          <p:cNvPr id="3" name="Content Placeholder 2"/>
          <p:cNvSpPr>
            <a:spLocks noGrp="1"/>
          </p:cNvSpPr>
          <p:nvPr>
            <p:ph idx="1"/>
          </p:nvPr>
        </p:nvSpPr>
        <p:spPr/>
        <p:txBody>
          <a:bodyPr/>
          <a:lstStyle/>
          <a:p>
            <a:r>
              <a:rPr lang="en-US" dirty="0"/>
              <a:t>Most recent lists of POS (also known as the morphological classes or lexical tags) have number of classes.</a:t>
            </a:r>
          </a:p>
          <a:p>
            <a:r>
              <a:rPr lang="en-US" dirty="0"/>
              <a:t>Tagsets:</a:t>
            </a:r>
          </a:p>
          <a:p>
            <a:r>
              <a:rPr lang="en-US" dirty="0"/>
              <a:t>Penn Treebank 45</a:t>
            </a:r>
          </a:p>
          <a:p>
            <a:r>
              <a:rPr lang="en-US" dirty="0"/>
              <a:t>Brown corpus 87</a:t>
            </a:r>
          </a:p>
          <a:p>
            <a:r>
              <a:rPr lang="en-US" dirty="0"/>
              <a:t>More POS tags – finer the details</a:t>
            </a:r>
          </a:p>
          <a:p>
            <a:pPr marL="0" indent="0">
              <a:buNone/>
            </a:pPr>
            <a:endParaRPr lang="en-US" dirty="0"/>
          </a:p>
          <a:p>
            <a:endParaRPr lang="en-US" dirty="0"/>
          </a:p>
        </p:txBody>
      </p:sp>
    </p:spTree>
    <p:extLst>
      <p:ext uri="{BB962C8B-B14F-4D97-AF65-F5344CB8AC3E}">
        <p14:creationId xmlns:p14="http://schemas.microsoft.com/office/powerpoint/2010/main" val="3363658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a:xfrm>
            <a:off x="861646" y="1544271"/>
            <a:ext cx="10515600" cy="4351338"/>
          </a:xfrm>
        </p:spPr>
        <p:txBody>
          <a:bodyPr>
            <a:normAutofit/>
          </a:bodyPr>
          <a:lstStyle/>
          <a:p>
            <a:r>
              <a:rPr lang="en-US" sz="2400" dirty="0">
                <a:solidFill>
                  <a:srgbClr val="00B0F0"/>
                </a:solidFill>
              </a:rPr>
              <a:t>Particles vs. Prepositions</a:t>
            </a:r>
          </a:p>
          <a:p>
            <a:r>
              <a:rPr lang="en-US" sz="2400" dirty="0">
                <a:solidFill>
                  <a:srgbClr val="00B0F0"/>
                </a:solidFill>
              </a:rPr>
              <a:t>particles can either precede or follow a noun phrase object:  </a:t>
            </a:r>
          </a:p>
          <a:p>
            <a:r>
              <a:rPr lang="en-US" sz="2400" dirty="0"/>
              <a:t>She told </a:t>
            </a:r>
            <a:r>
              <a:rPr lang="en-US" sz="2400" dirty="0">
                <a:solidFill>
                  <a:srgbClr val="92D050"/>
                </a:solidFill>
              </a:rPr>
              <a:t>off/RP</a:t>
            </a:r>
            <a:r>
              <a:rPr lang="en-US" sz="2400" dirty="0"/>
              <a:t> her friends </a:t>
            </a:r>
          </a:p>
          <a:p>
            <a:r>
              <a:rPr lang="en-US" sz="2400" dirty="0"/>
              <a:t>She told her friends off/RP</a:t>
            </a:r>
          </a:p>
          <a:p>
            <a:r>
              <a:rPr lang="en-US" sz="2400" dirty="0">
                <a:solidFill>
                  <a:srgbClr val="00B0F0"/>
                </a:solidFill>
              </a:rPr>
              <a:t>Prepositions, on the other hand, cannot follow their noun phrase </a:t>
            </a:r>
          </a:p>
          <a:p>
            <a:r>
              <a:rPr lang="en-US" sz="2400" dirty="0"/>
              <a:t>Note: * is used here to mark an ungrammatical sentence</a:t>
            </a:r>
          </a:p>
          <a:p>
            <a:r>
              <a:rPr lang="en-US" sz="2400" dirty="0"/>
              <a:t>She stepped </a:t>
            </a:r>
            <a:r>
              <a:rPr lang="en-US" sz="2400" dirty="0">
                <a:solidFill>
                  <a:srgbClr val="92D050"/>
                </a:solidFill>
              </a:rPr>
              <a:t>off/IN </a:t>
            </a:r>
            <a:r>
              <a:rPr lang="en-US" sz="2400" dirty="0"/>
              <a:t>the train </a:t>
            </a:r>
          </a:p>
          <a:p>
            <a:r>
              <a:rPr lang="en-US" sz="2400" dirty="0">
                <a:solidFill>
                  <a:srgbClr val="FF0000"/>
                </a:solidFill>
              </a:rPr>
              <a:t>*She stepped the train off/IN</a:t>
            </a:r>
          </a:p>
        </p:txBody>
      </p:sp>
    </p:spTree>
    <p:extLst>
      <p:ext uri="{BB962C8B-B14F-4D97-AF65-F5344CB8AC3E}">
        <p14:creationId xmlns:p14="http://schemas.microsoft.com/office/powerpoint/2010/main" val="2995311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9244"/>
          </a:xfrm>
        </p:spPr>
        <p:txBody>
          <a:bodyPr/>
          <a:lstStyle/>
          <a:p>
            <a:r>
              <a:rPr lang="en-US" dirty="0"/>
              <a:t>Part of speech</a:t>
            </a:r>
          </a:p>
        </p:txBody>
      </p:sp>
      <p:sp>
        <p:nvSpPr>
          <p:cNvPr id="3" name="Content Placeholder 2"/>
          <p:cNvSpPr>
            <a:spLocks noGrp="1"/>
          </p:cNvSpPr>
          <p:nvPr>
            <p:ph idx="1"/>
          </p:nvPr>
        </p:nvSpPr>
        <p:spPr/>
        <p:txBody>
          <a:bodyPr/>
          <a:lstStyle/>
          <a:p>
            <a:endParaRPr lang="en-US" i="1"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361" y="4163290"/>
            <a:ext cx="8273561" cy="2507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84030" y="1488831"/>
            <a:ext cx="9929447" cy="2308324"/>
          </a:xfrm>
          <a:prstGeom prst="rect">
            <a:avLst/>
          </a:prstGeom>
          <a:noFill/>
        </p:spPr>
        <p:txBody>
          <a:bodyPr wrap="square" rtlCol="0">
            <a:spAutoFit/>
          </a:bodyPr>
          <a:lstStyle/>
          <a:p>
            <a:pPr marL="342900" indent="-342900">
              <a:buFont typeface="Arial" pitchFamily="34" charset="0"/>
              <a:buChar char="•"/>
            </a:pPr>
            <a:r>
              <a:rPr lang="en-US" sz="2400" dirty="0">
                <a:solidFill>
                  <a:srgbClr val="00B0F0"/>
                </a:solidFill>
              </a:rPr>
              <a:t>A list of single-word particles from Quirk et al. (1985)</a:t>
            </a:r>
          </a:p>
          <a:p>
            <a:pPr marL="342900" indent="-342900">
              <a:buFont typeface="Arial" pitchFamily="34" charset="0"/>
              <a:buChar char="•"/>
            </a:pPr>
            <a:r>
              <a:rPr lang="en-US" sz="2400" dirty="0"/>
              <a:t>Since it is extremely hard to automatically distinguish particles from prepositions</a:t>
            </a:r>
          </a:p>
          <a:p>
            <a:pPr marL="800100" lvl="1" indent="-342900">
              <a:buFont typeface="Arial" pitchFamily="34" charset="0"/>
              <a:buChar char="•"/>
            </a:pPr>
            <a:r>
              <a:rPr lang="en-US" sz="2400" dirty="0"/>
              <a:t>some tagsets (the one used for CELEX) do not distinguish them</a:t>
            </a:r>
          </a:p>
          <a:p>
            <a:pPr marL="800100" lvl="1" indent="-342900">
              <a:buFont typeface="Arial" pitchFamily="34" charset="0"/>
              <a:buChar char="•"/>
            </a:pPr>
            <a:r>
              <a:rPr lang="en-US" sz="2400" dirty="0"/>
              <a:t>even in corpora that do (like the Penn Treebank) the distinction is very difficult to make reliably in an automatic process</a:t>
            </a:r>
          </a:p>
        </p:txBody>
      </p:sp>
    </p:spTree>
    <p:extLst>
      <p:ext uri="{BB962C8B-B14F-4D97-AF65-F5344CB8AC3E}">
        <p14:creationId xmlns:p14="http://schemas.microsoft.com/office/powerpoint/2010/main" val="25558005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3737"/>
          </a:xfrm>
        </p:spPr>
        <p:txBody>
          <a:bodyPr>
            <a:normAutofit fontScale="90000"/>
          </a:bodyPr>
          <a:lstStyle/>
          <a:p>
            <a:r>
              <a:rPr lang="en-US" dirty="0"/>
              <a:t>Part of speech – Determiners</a:t>
            </a:r>
            <a:br>
              <a:rPr lang="en-US" dirty="0"/>
            </a:br>
            <a:endParaRPr lang="en-US" dirty="0"/>
          </a:p>
        </p:txBody>
      </p:sp>
      <p:sp>
        <p:nvSpPr>
          <p:cNvPr id="3" name="Content Placeholder 2"/>
          <p:cNvSpPr>
            <a:spLocks noGrp="1"/>
          </p:cNvSpPr>
          <p:nvPr>
            <p:ph idx="1"/>
          </p:nvPr>
        </p:nvSpPr>
        <p:spPr>
          <a:xfrm>
            <a:off x="838200" y="1555994"/>
            <a:ext cx="10515600" cy="4351338"/>
          </a:xfrm>
        </p:spPr>
        <p:txBody>
          <a:bodyPr>
            <a:normAutofit lnSpcReduction="10000"/>
          </a:bodyPr>
          <a:lstStyle/>
          <a:p>
            <a:r>
              <a:rPr lang="en-US" sz="2400" dirty="0"/>
              <a:t>A closed class that occurs with nouns, often marking the beginning of a noun phrase, is the </a:t>
            </a:r>
            <a:r>
              <a:rPr lang="en-US" sz="2400" b="1" dirty="0">
                <a:solidFill>
                  <a:srgbClr val="00B0F0"/>
                </a:solidFill>
              </a:rPr>
              <a:t>determiners</a:t>
            </a:r>
            <a:r>
              <a:rPr lang="en-US" sz="2400" dirty="0">
                <a:solidFill>
                  <a:srgbClr val="00B0F0"/>
                </a:solidFill>
              </a:rPr>
              <a:t> </a:t>
            </a:r>
          </a:p>
          <a:p>
            <a:r>
              <a:rPr lang="en-US" sz="2400" dirty="0"/>
              <a:t>subtype of determiners is the </a:t>
            </a:r>
            <a:r>
              <a:rPr lang="en-US" sz="2400" b="1" dirty="0"/>
              <a:t>articles</a:t>
            </a:r>
            <a:r>
              <a:rPr lang="en-US" sz="2400" dirty="0"/>
              <a:t> </a:t>
            </a:r>
          </a:p>
          <a:p>
            <a:r>
              <a:rPr lang="en-US" sz="2400" dirty="0"/>
              <a:t>English has three articles: </a:t>
            </a:r>
            <a:r>
              <a:rPr lang="en-US" sz="2400" i="1" dirty="0"/>
              <a:t>a</a:t>
            </a:r>
            <a:r>
              <a:rPr lang="en-US" sz="2400" dirty="0"/>
              <a:t>, </a:t>
            </a:r>
            <a:r>
              <a:rPr lang="en-US" sz="2400" i="1" dirty="0"/>
              <a:t>an</a:t>
            </a:r>
            <a:r>
              <a:rPr lang="en-US" sz="2400" dirty="0"/>
              <a:t>, and </a:t>
            </a:r>
            <a:r>
              <a:rPr lang="en-US" sz="2400" i="1" dirty="0"/>
              <a:t>the</a:t>
            </a:r>
            <a:r>
              <a:rPr lang="en-US" sz="2400" dirty="0"/>
              <a:t> </a:t>
            </a:r>
          </a:p>
          <a:p>
            <a:r>
              <a:rPr lang="en-US" sz="2400" dirty="0"/>
              <a:t>Other determiners include </a:t>
            </a:r>
            <a:r>
              <a:rPr lang="en-US" sz="2400" i="1" dirty="0">
                <a:solidFill>
                  <a:srgbClr val="92D050"/>
                </a:solidFill>
              </a:rPr>
              <a:t>this</a:t>
            </a:r>
            <a:r>
              <a:rPr lang="en-US" sz="2400" i="1" dirty="0"/>
              <a:t> </a:t>
            </a:r>
            <a:r>
              <a:rPr lang="en-US" sz="2400" dirty="0"/>
              <a:t>(as in </a:t>
            </a:r>
            <a:r>
              <a:rPr lang="en-US" sz="2400" i="1" dirty="0"/>
              <a:t>this chapter</a:t>
            </a:r>
            <a:r>
              <a:rPr lang="en-US" sz="2400" dirty="0"/>
              <a:t>) and </a:t>
            </a:r>
            <a:r>
              <a:rPr lang="en-US" sz="2400" i="1" dirty="0">
                <a:solidFill>
                  <a:srgbClr val="00B050"/>
                </a:solidFill>
              </a:rPr>
              <a:t>that</a:t>
            </a:r>
            <a:r>
              <a:rPr lang="en-US" sz="2400" i="1" dirty="0"/>
              <a:t> </a:t>
            </a:r>
            <a:r>
              <a:rPr lang="en-US" sz="2400" dirty="0"/>
              <a:t>(as in </a:t>
            </a:r>
            <a:r>
              <a:rPr lang="en-US" sz="2400" i="1" dirty="0"/>
              <a:t>that page</a:t>
            </a:r>
            <a:r>
              <a:rPr lang="en-US" sz="2400" dirty="0"/>
              <a:t>) </a:t>
            </a:r>
          </a:p>
          <a:p>
            <a:r>
              <a:rPr lang="en-US" sz="2400" i="1" dirty="0"/>
              <a:t>A </a:t>
            </a:r>
            <a:r>
              <a:rPr lang="en-US" sz="2400" dirty="0"/>
              <a:t>and </a:t>
            </a:r>
            <a:r>
              <a:rPr lang="en-US" sz="2400" i="1" dirty="0"/>
              <a:t>an </a:t>
            </a:r>
            <a:r>
              <a:rPr lang="en-US" sz="2400" dirty="0"/>
              <a:t>mark a noun phrase as </a:t>
            </a:r>
            <a:r>
              <a:rPr lang="en-US" sz="2400" dirty="0">
                <a:solidFill>
                  <a:srgbClr val="00B0F0"/>
                </a:solidFill>
              </a:rPr>
              <a:t>indefinite</a:t>
            </a:r>
          </a:p>
          <a:p>
            <a:r>
              <a:rPr lang="en-US" sz="2400" i="1" dirty="0"/>
              <a:t>the </a:t>
            </a:r>
            <a:r>
              <a:rPr lang="en-US" sz="2400" dirty="0"/>
              <a:t>can mark it as </a:t>
            </a:r>
            <a:r>
              <a:rPr lang="en-US" sz="2400" dirty="0">
                <a:solidFill>
                  <a:srgbClr val="00B0F0"/>
                </a:solidFill>
              </a:rPr>
              <a:t>definite</a:t>
            </a:r>
            <a:r>
              <a:rPr lang="en-US" sz="2400" dirty="0"/>
              <a:t> </a:t>
            </a:r>
          </a:p>
          <a:p>
            <a:r>
              <a:rPr lang="en-US" sz="2400" dirty="0"/>
              <a:t>Articles are quite frequent in English; </a:t>
            </a:r>
            <a:r>
              <a:rPr lang="en-US" sz="2400" i="1" dirty="0"/>
              <a:t>the </a:t>
            </a:r>
            <a:r>
              <a:rPr lang="en-US" sz="2400" dirty="0"/>
              <a:t>is the most frequently occurring word in most corpora of written English. </a:t>
            </a:r>
          </a:p>
          <a:p>
            <a:r>
              <a:rPr lang="en-US" sz="2400" dirty="0"/>
              <a:t>COBUILD statistics, out of 16 million words: </a:t>
            </a:r>
          </a:p>
          <a:p>
            <a:r>
              <a:rPr lang="en-US" sz="2400" dirty="0"/>
              <a:t>the: 1,071,676 a: 413,887 an: 59,359 </a:t>
            </a:r>
          </a:p>
        </p:txBody>
      </p:sp>
    </p:spTree>
    <p:extLst>
      <p:ext uri="{BB962C8B-B14F-4D97-AF65-F5344CB8AC3E}">
        <p14:creationId xmlns:p14="http://schemas.microsoft.com/office/powerpoint/2010/main" val="32400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 - Conjunctions</a:t>
            </a:r>
          </a:p>
        </p:txBody>
      </p:sp>
      <p:sp>
        <p:nvSpPr>
          <p:cNvPr id="3" name="Content Placeholder 2"/>
          <p:cNvSpPr>
            <a:spLocks noGrp="1"/>
          </p:cNvSpPr>
          <p:nvPr>
            <p:ph idx="1"/>
          </p:nvPr>
        </p:nvSpPr>
        <p:spPr/>
        <p:txBody>
          <a:bodyPr>
            <a:normAutofit fontScale="92500" lnSpcReduction="10000"/>
          </a:bodyPr>
          <a:lstStyle/>
          <a:p>
            <a:r>
              <a:rPr lang="en-US" sz="2400" b="1" dirty="0">
                <a:solidFill>
                  <a:srgbClr val="00B0F0"/>
                </a:solidFill>
              </a:rPr>
              <a:t>Conjunctions</a:t>
            </a:r>
            <a:r>
              <a:rPr lang="en-US" sz="2400" b="1" dirty="0"/>
              <a:t> </a:t>
            </a:r>
            <a:r>
              <a:rPr lang="en-US" sz="2400" dirty="0"/>
              <a:t>are used to join two phrases, clauses, or sentences </a:t>
            </a:r>
          </a:p>
          <a:p>
            <a:r>
              <a:rPr lang="en-US" sz="2400" dirty="0">
                <a:solidFill>
                  <a:srgbClr val="00B0F0"/>
                </a:solidFill>
              </a:rPr>
              <a:t>Coordinating conjunctions -</a:t>
            </a:r>
            <a:r>
              <a:rPr lang="en-US" sz="2400" dirty="0"/>
              <a:t> </a:t>
            </a:r>
            <a:r>
              <a:rPr lang="en-US" sz="2400" i="1" dirty="0">
                <a:solidFill>
                  <a:srgbClr val="FF0000"/>
                </a:solidFill>
              </a:rPr>
              <a:t>and</a:t>
            </a:r>
            <a:r>
              <a:rPr lang="en-US" sz="2400" dirty="0">
                <a:solidFill>
                  <a:srgbClr val="FF0000"/>
                </a:solidFill>
              </a:rPr>
              <a:t>, </a:t>
            </a:r>
            <a:r>
              <a:rPr lang="en-US" sz="2400" i="1" dirty="0">
                <a:solidFill>
                  <a:srgbClr val="FF0000"/>
                </a:solidFill>
              </a:rPr>
              <a:t>or</a:t>
            </a:r>
            <a:r>
              <a:rPr lang="en-US" sz="2400" dirty="0"/>
              <a:t>, and </a:t>
            </a:r>
            <a:r>
              <a:rPr lang="en-US" sz="2400" i="1" dirty="0">
                <a:solidFill>
                  <a:srgbClr val="FF0000"/>
                </a:solidFill>
              </a:rPr>
              <a:t>but</a:t>
            </a:r>
            <a:r>
              <a:rPr lang="en-US" sz="2400" dirty="0"/>
              <a:t>, join two elements of equal status</a:t>
            </a:r>
          </a:p>
          <a:p>
            <a:r>
              <a:rPr lang="en-US" sz="2400" dirty="0">
                <a:solidFill>
                  <a:srgbClr val="00B0F0"/>
                </a:solidFill>
              </a:rPr>
              <a:t>Subordinating conjunctions </a:t>
            </a:r>
            <a:r>
              <a:rPr lang="en-US" sz="2400" dirty="0"/>
              <a:t>are used when one of the elements is of some sort of embedded status </a:t>
            </a:r>
          </a:p>
          <a:p>
            <a:r>
              <a:rPr lang="en-US" sz="2400" dirty="0"/>
              <a:t>Ex: </a:t>
            </a:r>
            <a:r>
              <a:rPr lang="en-US" sz="2400" i="1" dirty="0">
                <a:solidFill>
                  <a:srgbClr val="FF0000"/>
                </a:solidFill>
              </a:rPr>
              <a:t>that </a:t>
            </a:r>
            <a:r>
              <a:rPr lang="en-US" sz="2400" i="1" dirty="0"/>
              <a:t>―I thought that you might like some milk</a:t>
            </a:r>
          </a:p>
          <a:p>
            <a:r>
              <a:rPr lang="en-US" sz="2400" dirty="0"/>
              <a:t>is a subordinating conjunction </a:t>
            </a:r>
          </a:p>
          <a:p>
            <a:r>
              <a:rPr lang="en-US" sz="2400" dirty="0"/>
              <a:t>that links the main clause </a:t>
            </a:r>
            <a:r>
              <a:rPr lang="en-US" sz="2400" i="1" dirty="0"/>
              <a:t>I thought </a:t>
            </a:r>
          </a:p>
          <a:p>
            <a:r>
              <a:rPr lang="en-US" sz="2400" dirty="0"/>
              <a:t>with the subordinate clause </a:t>
            </a:r>
            <a:r>
              <a:rPr lang="en-US" sz="2400" i="1" dirty="0"/>
              <a:t>you might like some milk</a:t>
            </a:r>
          </a:p>
          <a:p>
            <a:r>
              <a:rPr lang="en-US" sz="2400" dirty="0"/>
              <a:t>This clause is called subordinate because this entire clause is the content of the main verb </a:t>
            </a:r>
            <a:r>
              <a:rPr lang="en-US" sz="2400" i="1" dirty="0"/>
              <a:t>thought</a:t>
            </a:r>
            <a:r>
              <a:rPr lang="en-US" sz="2400" dirty="0"/>
              <a:t>. </a:t>
            </a:r>
          </a:p>
          <a:p>
            <a:r>
              <a:rPr lang="en-US" sz="2400" dirty="0"/>
              <a:t>Subordinating conjunctions like </a:t>
            </a:r>
            <a:r>
              <a:rPr lang="en-US" sz="2400" i="1" dirty="0">
                <a:solidFill>
                  <a:srgbClr val="FF0000"/>
                </a:solidFill>
              </a:rPr>
              <a:t>that </a:t>
            </a:r>
            <a:r>
              <a:rPr lang="en-US" sz="2400" dirty="0"/>
              <a:t>which link a verb to its argument in this way are also called </a:t>
            </a:r>
            <a:r>
              <a:rPr lang="en-US" sz="2400" b="1" dirty="0" err="1"/>
              <a:t>complementizers</a:t>
            </a:r>
            <a:r>
              <a:rPr lang="en-US" sz="2400" dirty="0"/>
              <a:t>. </a:t>
            </a:r>
          </a:p>
        </p:txBody>
      </p:sp>
    </p:spTree>
    <p:extLst>
      <p:ext uri="{BB962C8B-B14F-4D97-AF65-F5344CB8AC3E}">
        <p14:creationId xmlns:p14="http://schemas.microsoft.com/office/powerpoint/2010/main" val="20898624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2832"/>
          </a:xfrm>
        </p:spPr>
        <p:txBody>
          <a:bodyPr>
            <a:normAutofit/>
          </a:bodyPr>
          <a:lstStyle/>
          <a:p>
            <a:r>
              <a:rPr lang="en-US" sz="3200" dirty="0"/>
              <a:t>Part of speech - Conjunctions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575" y="1533095"/>
            <a:ext cx="9064871" cy="4824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37846" y="1195754"/>
            <a:ext cx="7444154" cy="646331"/>
          </a:xfrm>
          <a:prstGeom prst="rect">
            <a:avLst/>
          </a:prstGeom>
          <a:noFill/>
        </p:spPr>
        <p:txBody>
          <a:bodyPr wrap="square" rtlCol="0">
            <a:spAutoFit/>
          </a:bodyPr>
          <a:lstStyle/>
          <a:p>
            <a:r>
              <a:rPr lang="en-US" dirty="0"/>
              <a:t>English conjunctions </a:t>
            </a:r>
          </a:p>
          <a:p>
            <a:endParaRPr lang="en-US" dirty="0"/>
          </a:p>
        </p:txBody>
      </p:sp>
    </p:spTree>
    <p:extLst>
      <p:ext uri="{BB962C8B-B14F-4D97-AF65-F5344CB8AC3E}">
        <p14:creationId xmlns:p14="http://schemas.microsoft.com/office/powerpoint/2010/main" val="1772406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 - Pronouns</a:t>
            </a:r>
          </a:p>
        </p:txBody>
      </p:sp>
      <p:sp>
        <p:nvSpPr>
          <p:cNvPr id="3" name="Content Placeholder 2"/>
          <p:cNvSpPr>
            <a:spLocks noGrp="1"/>
          </p:cNvSpPr>
          <p:nvPr>
            <p:ph idx="1"/>
          </p:nvPr>
        </p:nvSpPr>
        <p:spPr/>
        <p:txBody>
          <a:bodyPr>
            <a:normAutofit/>
          </a:bodyPr>
          <a:lstStyle/>
          <a:p>
            <a:r>
              <a:rPr lang="en-US" sz="2400" b="1" dirty="0"/>
              <a:t>Pronouns </a:t>
            </a:r>
            <a:r>
              <a:rPr lang="en-US" sz="2400" dirty="0"/>
              <a:t>are forms that often act as a kind of shorthand for referring to some noun phrase or entity or event </a:t>
            </a:r>
          </a:p>
          <a:p>
            <a:r>
              <a:rPr lang="en-US" sz="2400" b="1" dirty="0">
                <a:solidFill>
                  <a:srgbClr val="00B0F0"/>
                </a:solidFill>
              </a:rPr>
              <a:t>Personal pronouns </a:t>
            </a:r>
            <a:r>
              <a:rPr lang="en-US" sz="2400" dirty="0"/>
              <a:t>refer to persons or entities (</a:t>
            </a:r>
            <a:r>
              <a:rPr lang="en-US" sz="2400" i="1" dirty="0"/>
              <a:t>you</a:t>
            </a:r>
            <a:r>
              <a:rPr lang="en-US" sz="2400" dirty="0"/>
              <a:t>, </a:t>
            </a:r>
            <a:r>
              <a:rPr lang="en-US" sz="2400" i="1" dirty="0"/>
              <a:t>she</a:t>
            </a:r>
            <a:r>
              <a:rPr lang="en-US" sz="2400" dirty="0"/>
              <a:t>, </a:t>
            </a:r>
            <a:r>
              <a:rPr lang="en-US" sz="2400" i="1" dirty="0"/>
              <a:t>I</a:t>
            </a:r>
            <a:r>
              <a:rPr lang="en-US" sz="2400" dirty="0"/>
              <a:t>, </a:t>
            </a:r>
            <a:r>
              <a:rPr lang="en-US" sz="2400" i="1" dirty="0"/>
              <a:t>it</a:t>
            </a:r>
            <a:r>
              <a:rPr lang="en-US" sz="2400" dirty="0"/>
              <a:t>, </a:t>
            </a:r>
            <a:r>
              <a:rPr lang="en-US" sz="2400" i="1" dirty="0"/>
              <a:t>me</a:t>
            </a:r>
            <a:r>
              <a:rPr lang="en-US" sz="2400" dirty="0"/>
              <a:t>)</a:t>
            </a:r>
          </a:p>
          <a:p>
            <a:r>
              <a:rPr lang="en-US" sz="2400" b="1" dirty="0">
                <a:solidFill>
                  <a:srgbClr val="00B0F0"/>
                </a:solidFill>
              </a:rPr>
              <a:t>Possessive pronouns </a:t>
            </a:r>
            <a:r>
              <a:rPr lang="en-US" sz="2400" dirty="0"/>
              <a:t>are forms of personal pronouns that indicate either actual possession or an abstract relation between the person and some object </a:t>
            </a:r>
          </a:p>
          <a:p>
            <a:r>
              <a:rPr lang="en-US" sz="2400" dirty="0"/>
              <a:t>(</a:t>
            </a:r>
            <a:r>
              <a:rPr lang="en-US" sz="2400" i="1" dirty="0"/>
              <a:t>my, your, his, her, its, one's, our, their</a:t>
            </a:r>
            <a:r>
              <a:rPr lang="en-US" sz="2400" dirty="0"/>
              <a:t>)</a:t>
            </a:r>
          </a:p>
          <a:p>
            <a:r>
              <a:rPr lang="en-US" sz="2400" dirty="0"/>
              <a:t> </a:t>
            </a:r>
            <a:r>
              <a:rPr lang="en-US" sz="2400" b="1" dirty="0" err="1">
                <a:solidFill>
                  <a:srgbClr val="00B0F0"/>
                </a:solidFill>
              </a:rPr>
              <a:t>Wh</a:t>
            </a:r>
            <a:r>
              <a:rPr lang="en-US" sz="2400" b="1" dirty="0">
                <a:solidFill>
                  <a:srgbClr val="00B0F0"/>
                </a:solidFill>
              </a:rPr>
              <a:t>-pronouns</a:t>
            </a:r>
            <a:r>
              <a:rPr lang="en-US" sz="2400" b="1" dirty="0"/>
              <a:t> </a:t>
            </a:r>
            <a:r>
              <a:rPr lang="en-US" sz="2400" dirty="0"/>
              <a:t>(</a:t>
            </a:r>
            <a:r>
              <a:rPr lang="en-US" sz="2400" i="1" dirty="0"/>
              <a:t>what, who, whom, whoever</a:t>
            </a:r>
            <a:r>
              <a:rPr lang="en-US" sz="2400" dirty="0"/>
              <a:t>) are used in certain question forms or may also act as </a:t>
            </a:r>
            <a:r>
              <a:rPr lang="en-US" sz="2400" dirty="0" err="1"/>
              <a:t>complementizers</a:t>
            </a:r>
            <a:r>
              <a:rPr lang="en-US" sz="2400" dirty="0"/>
              <a:t> (</a:t>
            </a:r>
            <a:r>
              <a:rPr lang="en-US" sz="2400" i="1" dirty="0"/>
              <a:t>Frieda, who I met five years ago . . . </a:t>
            </a:r>
            <a:r>
              <a:rPr lang="en-US" sz="2400" dirty="0"/>
              <a:t>)</a:t>
            </a:r>
          </a:p>
        </p:txBody>
      </p:sp>
    </p:spTree>
    <p:extLst>
      <p:ext uri="{BB962C8B-B14F-4D97-AF65-F5344CB8AC3E}">
        <p14:creationId xmlns:p14="http://schemas.microsoft.com/office/powerpoint/2010/main" val="683697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95"/>
            <a:ext cx="10515600" cy="779340"/>
          </a:xfrm>
        </p:spPr>
        <p:txBody>
          <a:bodyPr>
            <a:normAutofit/>
          </a:bodyPr>
          <a:lstStyle/>
          <a:p>
            <a:r>
              <a:rPr lang="en-US" sz="3200" dirty="0"/>
              <a:t>Part of Speech - Pronouns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99" y="593481"/>
            <a:ext cx="7077075" cy="619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62608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 – Closed class in Verbs -  auxiliary</a:t>
            </a:r>
            <a:r>
              <a:rPr lang="en-US" sz="3200" b="1" dirty="0"/>
              <a:t> </a:t>
            </a:r>
            <a:r>
              <a:rPr lang="en-US" sz="3200" dirty="0"/>
              <a:t>verbs</a:t>
            </a:r>
            <a:br>
              <a:rPr lang="en-US" sz="3200" dirty="0"/>
            </a:br>
            <a:endParaRPr lang="en-US" sz="3200" dirty="0"/>
          </a:p>
        </p:txBody>
      </p:sp>
      <p:sp>
        <p:nvSpPr>
          <p:cNvPr id="3" name="Content Placeholder 2"/>
          <p:cNvSpPr>
            <a:spLocks noGrp="1"/>
          </p:cNvSpPr>
          <p:nvPr>
            <p:ph idx="1"/>
          </p:nvPr>
        </p:nvSpPr>
        <p:spPr/>
        <p:txBody>
          <a:bodyPr>
            <a:normAutofit/>
          </a:bodyPr>
          <a:lstStyle/>
          <a:p>
            <a:r>
              <a:rPr lang="en-US" sz="2400" dirty="0"/>
              <a:t>A closed class subtype of English verbs are the </a:t>
            </a:r>
            <a:r>
              <a:rPr lang="en-US" sz="2400" b="1" dirty="0"/>
              <a:t>auxiliary </a:t>
            </a:r>
            <a:r>
              <a:rPr lang="en-US" sz="2400" dirty="0"/>
              <a:t>verbs</a:t>
            </a:r>
          </a:p>
          <a:p>
            <a:r>
              <a:rPr lang="en-US" sz="2400" dirty="0"/>
              <a:t>auxiliaries are words (usually verbs) that mark certain semantic features of a main verb </a:t>
            </a:r>
          </a:p>
          <a:p>
            <a:pPr lvl="1"/>
            <a:r>
              <a:rPr lang="en-US" sz="2000" dirty="0"/>
              <a:t>including whether an action takes place in the present, past or future (tense)</a:t>
            </a:r>
          </a:p>
          <a:p>
            <a:pPr lvl="1"/>
            <a:r>
              <a:rPr lang="en-US" sz="2000" dirty="0"/>
              <a:t>whether it is completed (aspect)</a:t>
            </a:r>
          </a:p>
          <a:p>
            <a:pPr lvl="1"/>
            <a:r>
              <a:rPr lang="en-US" sz="2000" dirty="0"/>
              <a:t>whether it is negated (polarity)</a:t>
            </a:r>
          </a:p>
          <a:p>
            <a:pPr lvl="1"/>
            <a:r>
              <a:rPr lang="en-US" sz="2000" dirty="0"/>
              <a:t>and whether an action is necessary, possible, suggested, desired, etc. (mood) </a:t>
            </a:r>
          </a:p>
        </p:txBody>
      </p:sp>
    </p:spTree>
    <p:extLst>
      <p:ext uri="{BB962C8B-B14F-4D97-AF65-F5344CB8AC3E}">
        <p14:creationId xmlns:p14="http://schemas.microsoft.com/office/powerpoint/2010/main" val="691925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a:xfrm>
            <a:off x="791307" y="1380148"/>
            <a:ext cx="10515600" cy="4351338"/>
          </a:xfrm>
        </p:spPr>
        <p:txBody>
          <a:bodyPr>
            <a:normAutofit/>
          </a:bodyPr>
          <a:lstStyle/>
          <a:p>
            <a:r>
              <a:rPr lang="en-US" sz="2400" dirty="0"/>
              <a:t>English auxiliaries include </a:t>
            </a:r>
          </a:p>
          <a:p>
            <a:pPr marL="457200" indent="-457200">
              <a:buFont typeface="+mj-lt"/>
              <a:buAutoNum type="arabicPeriod"/>
            </a:pPr>
            <a:r>
              <a:rPr lang="en-US" sz="2400" dirty="0"/>
              <a:t>the </a:t>
            </a:r>
            <a:r>
              <a:rPr lang="en-US" sz="2400" b="1" dirty="0"/>
              <a:t>copula </a:t>
            </a:r>
            <a:r>
              <a:rPr lang="en-US" sz="2400" dirty="0"/>
              <a:t>verb </a:t>
            </a:r>
            <a:r>
              <a:rPr lang="en-US" sz="2400" i="1" dirty="0"/>
              <a:t>be</a:t>
            </a:r>
            <a:endParaRPr lang="en-US" sz="2400" dirty="0"/>
          </a:p>
          <a:p>
            <a:pPr marL="457200" indent="-457200">
              <a:buFont typeface="+mj-lt"/>
              <a:buAutoNum type="arabicPeriod"/>
            </a:pPr>
            <a:r>
              <a:rPr lang="en-US" sz="2400" dirty="0"/>
              <a:t>the two verbs </a:t>
            </a:r>
            <a:r>
              <a:rPr lang="en-US" sz="2400" i="1" dirty="0"/>
              <a:t>do </a:t>
            </a:r>
            <a:r>
              <a:rPr lang="en-US" sz="2400" dirty="0"/>
              <a:t>and </a:t>
            </a:r>
            <a:r>
              <a:rPr lang="en-US" sz="2400" i="1" dirty="0"/>
              <a:t>have</a:t>
            </a:r>
            <a:r>
              <a:rPr lang="en-US" sz="2400" dirty="0"/>
              <a:t>, along with their inflected forms</a:t>
            </a:r>
          </a:p>
          <a:p>
            <a:pPr marL="457200" indent="-457200">
              <a:buFont typeface="+mj-lt"/>
              <a:buAutoNum type="arabicPeriod"/>
            </a:pPr>
            <a:r>
              <a:rPr lang="en-US" sz="2400" dirty="0"/>
              <a:t>a class of </a:t>
            </a:r>
            <a:r>
              <a:rPr lang="en-US" sz="2400" b="1" dirty="0"/>
              <a:t>modal verbs</a:t>
            </a:r>
            <a:r>
              <a:rPr lang="en-US" sz="2400" dirty="0"/>
              <a:t> </a:t>
            </a:r>
          </a:p>
          <a:p>
            <a:r>
              <a:rPr lang="en-US" sz="2400" i="1" dirty="0"/>
              <a:t>Be </a:t>
            </a:r>
            <a:r>
              <a:rPr lang="en-US" sz="2400" dirty="0"/>
              <a:t>is called a copula </a:t>
            </a:r>
          </a:p>
          <a:p>
            <a:pPr lvl="1"/>
            <a:r>
              <a:rPr lang="en-US" sz="2000" dirty="0"/>
              <a:t>because it connects subjects with certain kinds of predicate </a:t>
            </a:r>
            <a:r>
              <a:rPr lang="en-US" sz="2000" dirty="0" err="1"/>
              <a:t>nominals</a:t>
            </a:r>
            <a:r>
              <a:rPr lang="en-US" sz="2000" dirty="0"/>
              <a:t> and adjectives (</a:t>
            </a:r>
            <a:r>
              <a:rPr lang="en-US" sz="2000" i="1" dirty="0"/>
              <a:t>He is a duck</a:t>
            </a:r>
            <a:r>
              <a:rPr lang="en-US" sz="2000" dirty="0"/>
              <a:t>) </a:t>
            </a:r>
          </a:p>
          <a:p>
            <a:r>
              <a:rPr lang="en-US" sz="2400" dirty="0"/>
              <a:t>The verb </a:t>
            </a:r>
            <a:r>
              <a:rPr lang="en-US" sz="2400" i="1" dirty="0"/>
              <a:t>have </a:t>
            </a:r>
            <a:r>
              <a:rPr lang="en-US" sz="2400" dirty="0"/>
              <a:t>is used to mark the perfect tenses (</a:t>
            </a:r>
            <a:r>
              <a:rPr lang="en-US" sz="2400" i="1" dirty="0"/>
              <a:t>I have gone</a:t>
            </a:r>
            <a:r>
              <a:rPr lang="en-US" sz="2400" dirty="0"/>
              <a:t>, </a:t>
            </a:r>
            <a:r>
              <a:rPr lang="en-US" sz="2400" i="1" dirty="0"/>
              <a:t>I had gone</a:t>
            </a:r>
            <a:r>
              <a:rPr lang="en-US" sz="2400" dirty="0"/>
              <a:t>) </a:t>
            </a:r>
          </a:p>
          <a:p>
            <a:r>
              <a:rPr lang="en-US" sz="2400" i="1" dirty="0"/>
              <a:t>be </a:t>
            </a:r>
            <a:r>
              <a:rPr lang="en-US" sz="2400" dirty="0"/>
              <a:t>is used as part of the passive (</a:t>
            </a:r>
            <a:r>
              <a:rPr lang="en-US" sz="2400" i="1" dirty="0"/>
              <a:t>We were robbed</a:t>
            </a:r>
            <a:r>
              <a:rPr lang="en-US" sz="2400" dirty="0"/>
              <a:t>), or progressive (</a:t>
            </a:r>
            <a:r>
              <a:rPr lang="en-US" sz="2400" i="1" dirty="0"/>
              <a:t>We are leaving</a:t>
            </a:r>
            <a:r>
              <a:rPr lang="en-US" sz="2400" dirty="0"/>
              <a:t>) constructions</a:t>
            </a:r>
          </a:p>
        </p:txBody>
      </p:sp>
      <p:sp>
        <p:nvSpPr>
          <p:cNvPr id="4" name="TextBox 3"/>
          <p:cNvSpPr txBox="1"/>
          <p:nvPr/>
        </p:nvSpPr>
        <p:spPr>
          <a:xfrm>
            <a:off x="375138" y="6013938"/>
            <a:ext cx="11347939" cy="646331"/>
          </a:xfrm>
          <a:prstGeom prst="rect">
            <a:avLst/>
          </a:prstGeom>
          <a:noFill/>
        </p:spPr>
        <p:txBody>
          <a:bodyPr wrap="square" rtlCol="0">
            <a:spAutoFit/>
          </a:bodyPr>
          <a:lstStyle/>
          <a:p>
            <a:r>
              <a:rPr lang="en-US" dirty="0"/>
              <a:t>Note: A </a:t>
            </a:r>
            <a:r>
              <a:rPr lang="en-US" b="1" dirty="0"/>
              <a:t>copular verb</a:t>
            </a:r>
            <a:r>
              <a:rPr lang="en-US" dirty="0"/>
              <a:t> is a special kind of </a:t>
            </a:r>
            <a:r>
              <a:rPr lang="en-US" b="1" dirty="0"/>
              <a:t>verb</a:t>
            </a:r>
            <a:r>
              <a:rPr lang="en-US" dirty="0"/>
              <a:t> used to join an adjective or noun complement to a subject. Common examples are: be (is, am, are, was, were), appear, seem, look, sound, smell, taste, feel, become and get</a:t>
            </a:r>
          </a:p>
        </p:txBody>
      </p:sp>
    </p:spTree>
    <p:extLst>
      <p:ext uri="{BB962C8B-B14F-4D97-AF65-F5344CB8AC3E}">
        <p14:creationId xmlns:p14="http://schemas.microsoft.com/office/powerpoint/2010/main" val="12275508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copula </a:t>
            </a:r>
            <a:r>
              <a:rPr lang="en-US" dirty="0"/>
              <a:t>verb </a:t>
            </a:r>
            <a:r>
              <a:rPr lang="en-US" i="1" dirty="0"/>
              <a:t>be</a:t>
            </a:r>
            <a:br>
              <a:rPr lang="en-US" dirty="0"/>
            </a:br>
            <a:endParaRPr lang="en-IN" dirty="0"/>
          </a:p>
        </p:txBody>
      </p:sp>
      <p:sp>
        <p:nvSpPr>
          <p:cNvPr id="3" name="Content Placeholder 2"/>
          <p:cNvSpPr>
            <a:spLocks noGrp="1"/>
          </p:cNvSpPr>
          <p:nvPr>
            <p:ph idx="1"/>
          </p:nvPr>
        </p:nvSpPr>
        <p:spPr/>
        <p:txBody>
          <a:bodyPr>
            <a:normAutofit/>
          </a:bodyPr>
          <a:lstStyle/>
          <a:p>
            <a:r>
              <a:rPr lang="en-US" dirty="0"/>
              <a:t> A copula (plural: copulas or </a:t>
            </a:r>
            <a:r>
              <a:rPr lang="en-US" dirty="0" err="1"/>
              <a:t>copulae</a:t>
            </a:r>
            <a:r>
              <a:rPr lang="en-US" dirty="0"/>
              <a:t>) is a word used to link the </a:t>
            </a:r>
            <a:r>
              <a:rPr lang="en-US" u="sng" dirty="0">
                <a:hlinkClick r:id="rId2" tooltip="Subject (grammar)"/>
              </a:rPr>
              <a:t>subject</a:t>
            </a:r>
            <a:r>
              <a:rPr lang="en-US" dirty="0"/>
              <a:t> of a </a:t>
            </a:r>
            <a:r>
              <a:rPr lang="en-US" dirty="0">
                <a:hlinkClick r:id="rId3" tooltip="Sentence (linguistics)"/>
              </a:rPr>
              <a:t>sentence</a:t>
            </a:r>
            <a:r>
              <a:rPr lang="en-US" dirty="0"/>
              <a:t> with a </a:t>
            </a:r>
            <a:r>
              <a:rPr lang="en-US" dirty="0">
                <a:hlinkClick r:id="rId4" tooltip="Predicate (grammar)"/>
              </a:rPr>
              <a:t>predicate</a:t>
            </a:r>
            <a:r>
              <a:rPr lang="en-US" dirty="0"/>
              <a:t> (a </a:t>
            </a:r>
            <a:r>
              <a:rPr lang="en-US" dirty="0">
                <a:hlinkClick r:id="rId5" tooltip="Subject complement"/>
              </a:rPr>
              <a:t>subject complement</a:t>
            </a:r>
            <a:r>
              <a:rPr lang="en-US" dirty="0"/>
              <a:t>)</a:t>
            </a:r>
          </a:p>
          <a:p>
            <a:r>
              <a:rPr lang="en-US" dirty="0" err="1"/>
              <a:t>Ex:"The</a:t>
            </a:r>
            <a:r>
              <a:rPr lang="en-US" dirty="0"/>
              <a:t> sky is blue." </a:t>
            </a:r>
          </a:p>
          <a:p>
            <a:r>
              <a:rPr lang="en-US" dirty="0"/>
              <a:t>The word copula derives from the Latin noun for a "link" or "tie" that connects two different things</a:t>
            </a:r>
          </a:p>
          <a:p>
            <a:r>
              <a:rPr lang="en-US" dirty="0"/>
              <a:t>A copula is often a </a:t>
            </a:r>
            <a:r>
              <a:rPr lang="en-US" dirty="0">
                <a:hlinkClick r:id="rId6" tooltip="Verb"/>
              </a:rPr>
              <a:t>verb</a:t>
            </a:r>
            <a:r>
              <a:rPr lang="en-US" dirty="0"/>
              <a:t> or a verb-like word, though this is not universally the case </a:t>
            </a:r>
            <a:endParaRPr lang="en-IN" dirty="0"/>
          </a:p>
        </p:txBody>
      </p:sp>
    </p:spTree>
    <p:extLst>
      <p:ext uri="{BB962C8B-B14F-4D97-AF65-F5344CB8AC3E}">
        <p14:creationId xmlns:p14="http://schemas.microsoft.com/office/powerpoint/2010/main" val="3837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277" y="1371600"/>
            <a:ext cx="9192323" cy="4454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7507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 – Modal verbs</a:t>
            </a:r>
          </a:p>
        </p:txBody>
      </p:sp>
      <p:sp>
        <p:nvSpPr>
          <p:cNvPr id="3" name="Content Placeholder 2"/>
          <p:cNvSpPr>
            <a:spLocks noGrp="1"/>
          </p:cNvSpPr>
          <p:nvPr>
            <p:ph idx="1"/>
          </p:nvPr>
        </p:nvSpPr>
        <p:spPr>
          <a:xfrm>
            <a:off x="838200" y="1439259"/>
            <a:ext cx="10515600" cy="4351338"/>
          </a:xfrm>
        </p:spPr>
        <p:txBody>
          <a:bodyPr>
            <a:noAutofit/>
          </a:bodyPr>
          <a:lstStyle/>
          <a:p>
            <a:r>
              <a:rPr lang="en-US" sz="2000" dirty="0"/>
              <a:t>The modal verbs - The modals are used to mark the mood associated with the event or action depicted by the main verb </a:t>
            </a:r>
          </a:p>
          <a:p>
            <a:pPr lvl="1"/>
            <a:r>
              <a:rPr lang="en-US" sz="2000" i="1" dirty="0"/>
              <a:t>can </a:t>
            </a:r>
            <a:r>
              <a:rPr lang="en-US" sz="2000" dirty="0"/>
              <a:t>indicates ability or possibility</a:t>
            </a:r>
          </a:p>
          <a:p>
            <a:pPr lvl="1"/>
            <a:r>
              <a:rPr lang="en-US" sz="2000" i="1" dirty="0"/>
              <a:t>may </a:t>
            </a:r>
            <a:r>
              <a:rPr lang="en-US" sz="2000" dirty="0"/>
              <a:t>indicates permission or possibility</a:t>
            </a:r>
          </a:p>
          <a:p>
            <a:pPr lvl="1"/>
            <a:r>
              <a:rPr lang="en-US" sz="2000" i="1" dirty="0"/>
              <a:t>must </a:t>
            </a:r>
            <a:r>
              <a:rPr lang="en-US" sz="2000" dirty="0"/>
              <a:t>indicates necessity etc. </a:t>
            </a:r>
          </a:p>
          <a:p>
            <a:r>
              <a:rPr lang="en-US" sz="2000" dirty="0"/>
              <a:t>have appears as in – main verb  vs. modal verb vs. non modal auxiliary verb</a:t>
            </a:r>
          </a:p>
          <a:p>
            <a:r>
              <a:rPr lang="en-US" sz="2000" dirty="0"/>
              <a:t>In addition to the perfect </a:t>
            </a:r>
            <a:r>
              <a:rPr lang="en-US" sz="2000" i="1" dirty="0"/>
              <a:t>have </a:t>
            </a:r>
            <a:r>
              <a:rPr lang="en-US" sz="2000" dirty="0"/>
              <a:t>mentioned above, there is a modal verb </a:t>
            </a:r>
            <a:r>
              <a:rPr lang="en-US" sz="2000" i="1" dirty="0"/>
              <a:t>have </a:t>
            </a:r>
            <a:r>
              <a:rPr lang="en-US" sz="2000" dirty="0"/>
              <a:t>(e.g., </a:t>
            </a:r>
            <a:r>
              <a:rPr lang="en-US" sz="2000" i="1" dirty="0"/>
              <a:t>I have to go</a:t>
            </a:r>
            <a:r>
              <a:rPr lang="en-US" sz="2000" dirty="0"/>
              <a:t>), which is very common in spoken English </a:t>
            </a:r>
          </a:p>
          <a:p>
            <a:r>
              <a:rPr lang="en-US" sz="2000" dirty="0"/>
              <a:t>Modal verbs - </a:t>
            </a:r>
            <a:r>
              <a:rPr lang="en-US" sz="2000" i="1" dirty="0"/>
              <a:t>have</a:t>
            </a:r>
            <a:r>
              <a:rPr lang="en-US" sz="2000" dirty="0"/>
              <a:t> and  </a:t>
            </a:r>
            <a:r>
              <a:rPr lang="en-US" sz="2000" i="1" dirty="0"/>
              <a:t>dare </a:t>
            </a:r>
            <a:r>
              <a:rPr lang="en-US" sz="2000" dirty="0"/>
              <a:t> have zero frequency counts in Table </a:t>
            </a:r>
          </a:p>
          <a:p>
            <a:r>
              <a:rPr lang="en-US" sz="2000" dirty="0"/>
              <a:t>CELEX dictionary does not distinguish the main verb sense (</a:t>
            </a:r>
            <a:r>
              <a:rPr lang="en-US" sz="2000" i="1" dirty="0"/>
              <a:t>I have three oranges</a:t>
            </a:r>
            <a:r>
              <a:rPr lang="en-US" sz="2000" dirty="0"/>
              <a:t>, </a:t>
            </a:r>
            <a:r>
              <a:rPr lang="en-US" sz="2000" i="1" dirty="0"/>
              <a:t>He dared me to eat them</a:t>
            </a:r>
            <a:r>
              <a:rPr lang="en-US" sz="2000" dirty="0"/>
              <a:t>)</a:t>
            </a:r>
          </a:p>
          <a:p>
            <a:r>
              <a:rPr lang="en-US" sz="2000" dirty="0"/>
              <a:t>from the modal sense (</a:t>
            </a:r>
            <a:r>
              <a:rPr lang="en-US" sz="2000" i="1" dirty="0"/>
              <a:t>There has to be some mistake</a:t>
            </a:r>
            <a:r>
              <a:rPr lang="en-US" sz="2000" dirty="0"/>
              <a:t>, </a:t>
            </a:r>
            <a:r>
              <a:rPr lang="en-US" sz="2000" i="1" dirty="0"/>
              <a:t>Dare I confront him?</a:t>
            </a:r>
            <a:r>
              <a:rPr lang="en-US" sz="2000" dirty="0"/>
              <a:t>)</a:t>
            </a:r>
          </a:p>
          <a:p>
            <a:r>
              <a:rPr lang="en-US" sz="2000" dirty="0"/>
              <a:t>from the non-modal auxiliary verb sense (</a:t>
            </a:r>
            <a:r>
              <a:rPr lang="en-US" sz="2000" i="1" dirty="0"/>
              <a:t>I have never </a:t>
            </a:r>
            <a:r>
              <a:rPr lang="en-US" sz="2000" i="1" dirty="0">
                <a:solidFill>
                  <a:srgbClr val="FF0000"/>
                </a:solidFill>
              </a:rPr>
              <a:t>seen</a:t>
            </a:r>
            <a:r>
              <a:rPr lang="en-US" sz="2000" i="1" dirty="0"/>
              <a:t> that</a:t>
            </a:r>
            <a:r>
              <a:rPr lang="en-US" sz="2000" dirty="0"/>
              <a:t>) </a:t>
            </a:r>
          </a:p>
          <a:p>
            <a:r>
              <a:rPr lang="en-US" sz="2000" dirty="0"/>
              <a:t>Note: main verb is seen</a:t>
            </a:r>
          </a:p>
        </p:txBody>
      </p:sp>
    </p:spTree>
    <p:extLst>
      <p:ext uri="{BB962C8B-B14F-4D97-AF65-F5344CB8AC3E}">
        <p14:creationId xmlns:p14="http://schemas.microsoft.com/office/powerpoint/2010/main" val="1651375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21" y="2147888"/>
            <a:ext cx="10878557" cy="369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Part of Speech – Modal verbs</a:t>
            </a:r>
          </a:p>
        </p:txBody>
      </p:sp>
      <p:sp>
        <p:nvSpPr>
          <p:cNvPr id="2" name="TextBox 1"/>
          <p:cNvSpPr txBox="1"/>
          <p:nvPr/>
        </p:nvSpPr>
        <p:spPr>
          <a:xfrm>
            <a:off x="1043189" y="5937161"/>
            <a:ext cx="10431887" cy="646331"/>
          </a:xfrm>
          <a:prstGeom prst="rect">
            <a:avLst/>
          </a:prstGeom>
          <a:noFill/>
        </p:spPr>
        <p:txBody>
          <a:bodyPr wrap="square" rtlCol="0">
            <a:spAutoFit/>
          </a:bodyPr>
          <a:lstStyle/>
          <a:p>
            <a:r>
              <a:rPr lang="en-US" dirty="0"/>
              <a:t>We use </a:t>
            </a:r>
            <a:r>
              <a:rPr lang="en-US" dirty="0">
                <a:solidFill>
                  <a:srgbClr val="00B0F0"/>
                </a:solidFill>
              </a:rPr>
              <a:t>modal verbs</a:t>
            </a:r>
            <a:r>
              <a:rPr lang="en-US" dirty="0"/>
              <a:t> to show if we believe something is certain, probable or possible (or not). We also use modals to do things like talking about ability, asking permission making requests and offers, and so on.</a:t>
            </a:r>
            <a:endParaRPr lang="en-IN" dirty="0"/>
          </a:p>
        </p:txBody>
      </p:sp>
    </p:spTree>
    <p:extLst>
      <p:ext uri="{BB962C8B-B14F-4D97-AF65-F5344CB8AC3E}">
        <p14:creationId xmlns:p14="http://schemas.microsoft.com/office/powerpoint/2010/main" val="1685714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p:txBody>
          <a:bodyPr>
            <a:normAutofit/>
          </a:bodyPr>
          <a:lstStyle/>
          <a:p>
            <a:r>
              <a:rPr lang="en-US" sz="2400" dirty="0"/>
              <a:t>English has many words of more or less unique function </a:t>
            </a:r>
          </a:p>
          <a:p>
            <a:r>
              <a:rPr lang="en-US" sz="2400" b="1" dirty="0"/>
              <a:t>interjections </a:t>
            </a:r>
            <a:r>
              <a:rPr lang="en-US" sz="2400" dirty="0"/>
              <a:t>(</a:t>
            </a:r>
            <a:r>
              <a:rPr lang="en-US" sz="2400" i="1" dirty="0"/>
              <a:t>oh, ah, hey, man, alas, uh, um</a:t>
            </a:r>
            <a:r>
              <a:rPr lang="en-US" sz="2400" dirty="0"/>
              <a:t>) </a:t>
            </a:r>
          </a:p>
          <a:p>
            <a:r>
              <a:rPr lang="en-US" sz="2400" b="1" dirty="0"/>
              <a:t>negatives </a:t>
            </a:r>
            <a:r>
              <a:rPr lang="en-US" sz="2400" dirty="0"/>
              <a:t>(</a:t>
            </a:r>
            <a:r>
              <a:rPr lang="en-US" sz="2400" i="1" dirty="0"/>
              <a:t>no, not</a:t>
            </a:r>
            <a:r>
              <a:rPr lang="en-US" sz="2400" dirty="0"/>
              <a:t>) </a:t>
            </a:r>
          </a:p>
          <a:p>
            <a:r>
              <a:rPr lang="en-US" sz="2400" b="1" dirty="0"/>
              <a:t>politeness markers </a:t>
            </a:r>
            <a:r>
              <a:rPr lang="en-US" sz="2400" dirty="0"/>
              <a:t>(</a:t>
            </a:r>
            <a:r>
              <a:rPr lang="en-US" sz="2400" i="1" dirty="0"/>
              <a:t>please, thank you</a:t>
            </a:r>
            <a:r>
              <a:rPr lang="en-US" sz="2400" dirty="0"/>
              <a:t>) </a:t>
            </a:r>
          </a:p>
          <a:p>
            <a:r>
              <a:rPr lang="en-US" sz="2400" b="1" dirty="0"/>
              <a:t>greetings </a:t>
            </a:r>
            <a:r>
              <a:rPr lang="en-US" sz="2400" dirty="0"/>
              <a:t>(</a:t>
            </a:r>
            <a:r>
              <a:rPr lang="en-US" sz="2400" i="1" dirty="0"/>
              <a:t>hello, goodbye</a:t>
            </a:r>
            <a:r>
              <a:rPr lang="en-US" sz="2400" dirty="0"/>
              <a:t>) </a:t>
            </a:r>
          </a:p>
          <a:p>
            <a:r>
              <a:rPr lang="en-US" sz="2400" dirty="0"/>
              <a:t>existential </a:t>
            </a:r>
            <a:r>
              <a:rPr lang="en-US" sz="2400" b="1" dirty="0"/>
              <a:t>there </a:t>
            </a:r>
            <a:r>
              <a:rPr lang="en-US" sz="2400" dirty="0"/>
              <a:t>(</a:t>
            </a:r>
            <a:r>
              <a:rPr lang="en-US" sz="2400" i="1" dirty="0"/>
              <a:t>there are two on the table</a:t>
            </a:r>
            <a:r>
              <a:rPr lang="en-US" sz="2400" dirty="0"/>
              <a:t>)</a:t>
            </a:r>
          </a:p>
          <a:p>
            <a:r>
              <a:rPr lang="en-US" sz="2400" dirty="0"/>
              <a:t>Note:  above classes are either assigned particular tags or are lumped together (</a:t>
            </a:r>
            <a:r>
              <a:rPr lang="en-US" sz="2400" dirty="0">
                <a:solidFill>
                  <a:srgbClr val="FF0000"/>
                </a:solidFill>
              </a:rPr>
              <a:t>as interjections or even adverbs</a:t>
            </a:r>
            <a:r>
              <a:rPr lang="en-US" sz="2400" dirty="0"/>
              <a:t>) depending on the purpose of the labeling </a:t>
            </a:r>
          </a:p>
        </p:txBody>
      </p:sp>
    </p:spTree>
    <p:extLst>
      <p:ext uri="{BB962C8B-B14F-4D97-AF65-F5344CB8AC3E}">
        <p14:creationId xmlns:p14="http://schemas.microsoft.com/office/powerpoint/2010/main" val="16681244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4752"/>
          </a:xfrm>
        </p:spPr>
        <p:txBody>
          <a:bodyPr>
            <a:normAutofit/>
          </a:bodyPr>
          <a:lstStyle/>
          <a:p>
            <a:r>
              <a:rPr lang="en-US" sz="3200" dirty="0"/>
              <a:t>Part of Speech</a:t>
            </a:r>
          </a:p>
        </p:txBody>
      </p:sp>
      <p:sp>
        <p:nvSpPr>
          <p:cNvPr id="3" name="Content Placeholder 2"/>
          <p:cNvSpPr>
            <a:spLocks noGrp="1"/>
          </p:cNvSpPr>
          <p:nvPr>
            <p:ph idx="1"/>
          </p:nvPr>
        </p:nvSpPr>
        <p:spPr>
          <a:xfrm>
            <a:off x="873369" y="1333256"/>
            <a:ext cx="10515600" cy="4012467"/>
          </a:xfrm>
        </p:spPr>
        <p:txBody>
          <a:bodyPr>
            <a:normAutofit lnSpcReduction="10000"/>
          </a:bodyPr>
          <a:lstStyle/>
          <a:p>
            <a:r>
              <a:rPr lang="en-US" sz="2400" dirty="0"/>
              <a:t>Some tagging distinctions are quite hard for both humans and machines </a:t>
            </a:r>
          </a:p>
          <a:p>
            <a:r>
              <a:rPr lang="en-US" sz="2400" dirty="0"/>
              <a:t>Ex: prepositions (IN), particles (RP), and adverbs (RB) can have a large over-lap </a:t>
            </a:r>
          </a:p>
          <a:p>
            <a:r>
              <a:rPr lang="en-US" sz="2400" dirty="0"/>
              <a:t>Words like </a:t>
            </a:r>
            <a:r>
              <a:rPr lang="en-US" sz="2400" i="1" dirty="0"/>
              <a:t>around </a:t>
            </a:r>
            <a:r>
              <a:rPr lang="en-US" sz="2400" dirty="0"/>
              <a:t>can be all three: </a:t>
            </a:r>
          </a:p>
          <a:p>
            <a:r>
              <a:rPr lang="en-US" sz="2400" dirty="0">
                <a:solidFill>
                  <a:srgbClr val="00B0F0"/>
                </a:solidFill>
              </a:rPr>
              <a:t>Mrs. </a:t>
            </a:r>
            <a:r>
              <a:rPr lang="en-US" sz="2400" dirty="0" err="1">
                <a:solidFill>
                  <a:srgbClr val="00B0F0"/>
                </a:solidFill>
              </a:rPr>
              <a:t>Shaefer</a:t>
            </a:r>
            <a:r>
              <a:rPr lang="en-US" sz="2400" dirty="0">
                <a:solidFill>
                  <a:srgbClr val="00B0F0"/>
                </a:solidFill>
              </a:rPr>
              <a:t> never </a:t>
            </a:r>
            <a:r>
              <a:rPr lang="en-US" sz="2400" dirty="0">
                <a:solidFill>
                  <a:srgbClr val="92D050"/>
                </a:solidFill>
              </a:rPr>
              <a:t>got </a:t>
            </a:r>
            <a:r>
              <a:rPr lang="en-US" sz="2400" b="1" dirty="0">
                <a:solidFill>
                  <a:srgbClr val="92D050"/>
                </a:solidFill>
              </a:rPr>
              <a:t>around </a:t>
            </a:r>
            <a:r>
              <a:rPr lang="en-US" sz="2400" dirty="0">
                <a:solidFill>
                  <a:srgbClr val="00B0F0"/>
                </a:solidFill>
              </a:rPr>
              <a:t>to joining </a:t>
            </a:r>
          </a:p>
          <a:p>
            <a:r>
              <a:rPr lang="en-US" sz="2400" dirty="0"/>
              <a:t>Mrs./NNP </a:t>
            </a:r>
            <a:r>
              <a:rPr lang="en-US" sz="2400" dirty="0" err="1"/>
              <a:t>Shaefer</a:t>
            </a:r>
            <a:r>
              <a:rPr lang="en-US" sz="2400" dirty="0"/>
              <a:t>/NNP never/RB got/VBD </a:t>
            </a:r>
            <a:r>
              <a:rPr lang="en-US" sz="2400" b="1" dirty="0">
                <a:solidFill>
                  <a:srgbClr val="FF0000"/>
                </a:solidFill>
              </a:rPr>
              <a:t>around/RP </a:t>
            </a:r>
            <a:r>
              <a:rPr lang="en-US" sz="2400" dirty="0"/>
              <a:t>to/TO joining/VBG </a:t>
            </a:r>
          </a:p>
          <a:p>
            <a:r>
              <a:rPr lang="en-US" sz="2400" dirty="0">
                <a:solidFill>
                  <a:srgbClr val="00B0F0"/>
                </a:solidFill>
              </a:rPr>
              <a:t> All we </a:t>
            </a:r>
            <a:r>
              <a:rPr lang="en-US" sz="2400" dirty="0" err="1">
                <a:solidFill>
                  <a:srgbClr val="00B0F0"/>
                </a:solidFill>
              </a:rPr>
              <a:t>gotta</a:t>
            </a:r>
            <a:r>
              <a:rPr lang="en-US" sz="2400" dirty="0">
                <a:solidFill>
                  <a:srgbClr val="00B0F0"/>
                </a:solidFill>
              </a:rPr>
              <a:t> do is go </a:t>
            </a:r>
            <a:r>
              <a:rPr lang="en-US" sz="2400" b="1" dirty="0">
                <a:solidFill>
                  <a:srgbClr val="92D050"/>
                </a:solidFill>
              </a:rPr>
              <a:t>around </a:t>
            </a:r>
            <a:r>
              <a:rPr lang="en-US" sz="2400" dirty="0">
                <a:solidFill>
                  <a:srgbClr val="92D050"/>
                </a:solidFill>
              </a:rPr>
              <a:t>the corner </a:t>
            </a:r>
          </a:p>
          <a:p>
            <a:r>
              <a:rPr lang="en-US" sz="2400" dirty="0"/>
              <a:t>All/DT we/PRP </a:t>
            </a:r>
            <a:r>
              <a:rPr lang="en-US" sz="2400" dirty="0" err="1"/>
              <a:t>gotta</a:t>
            </a:r>
            <a:r>
              <a:rPr lang="en-US" sz="2400" dirty="0"/>
              <a:t>/VBN do/VB is/VBZ go/VB </a:t>
            </a:r>
            <a:r>
              <a:rPr lang="en-US" sz="2400" b="1" dirty="0">
                <a:solidFill>
                  <a:srgbClr val="FF0000"/>
                </a:solidFill>
              </a:rPr>
              <a:t>around/IN</a:t>
            </a:r>
            <a:r>
              <a:rPr lang="en-US" sz="2400" b="1" dirty="0"/>
              <a:t> </a:t>
            </a:r>
            <a:r>
              <a:rPr lang="en-US" sz="2400" dirty="0"/>
              <a:t>the/DT corner/NN </a:t>
            </a:r>
          </a:p>
          <a:p>
            <a:r>
              <a:rPr lang="en-US" sz="2400" dirty="0">
                <a:solidFill>
                  <a:srgbClr val="00B0F0"/>
                </a:solidFill>
              </a:rPr>
              <a:t>Chateau </a:t>
            </a:r>
            <a:r>
              <a:rPr lang="en-US" sz="2400" dirty="0" err="1">
                <a:solidFill>
                  <a:srgbClr val="00B0F0"/>
                </a:solidFill>
              </a:rPr>
              <a:t>Petrus</a:t>
            </a:r>
            <a:r>
              <a:rPr lang="en-US" sz="2400" dirty="0">
                <a:solidFill>
                  <a:srgbClr val="00B0F0"/>
                </a:solidFill>
              </a:rPr>
              <a:t> costs </a:t>
            </a:r>
            <a:r>
              <a:rPr lang="en-US" sz="2400" b="1" dirty="0">
                <a:solidFill>
                  <a:srgbClr val="92D050"/>
                </a:solidFill>
              </a:rPr>
              <a:t>around </a:t>
            </a:r>
            <a:r>
              <a:rPr lang="en-US" sz="2400" dirty="0">
                <a:solidFill>
                  <a:srgbClr val="00B0F0"/>
                </a:solidFill>
              </a:rPr>
              <a:t>250 </a:t>
            </a:r>
          </a:p>
          <a:p>
            <a:r>
              <a:rPr lang="en-US" sz="2400" dirty="0"/>
              <a:t>Chateau/NNP </a:t>
            </a:r>
            <a:r>
              <a:rPr lang="en-US" sz="2400" dirty="0" err="1"/>
              <a:t>Petrus</a:t>
            </a:r>
            <a:r>
              <a:rPr lang="en-US" sz="2400" dirty="0"/>
              <a:t>/NNP costs/VBZ </a:t>
            </a:r>
            <a:r>
              <a:rPr lang="en-US" sz="2400" b="1" dirty="0">
                <a:solidFill>
                  <a:srgbClr val="FF0000"/>
                </a:solidFill>
              </a:rPr>
              <a:t>around/RB</a:t>
            </a:r>
            <a:r>
              <a:rPr lang="en-US" sz="2400" b="1" dirty="0"/>
              <a:t> </a:t>
            </a:r>
            <a:r>
              <a:rPr lang="en-US" sz="2400" dirty="0"/>
              <a:t>250/CD </a:t>
            </a:r>
          </a:p>
        </p:txBody>
      </p:sp>
      <p:sp>
        <p:nvSpPr>
          <p:cNvPr id="4" name="TextBox 3"/>
          <p:cNvSpPr txBox="1"/>
          <p:nvPr/>
        </p:nvSpPr>
        <p:spPr>
          <a:xfrm>
            <a:off x="194872" y="5261374"/>
            <a:ext cx="11767279" cy="1477328"/>
          </a:xfrm>
          <a:prstGeom prst="rect">
            <a:avLst/>
          </a:prstGeom>
          <a:noFill/>
        </p:spPr>
        <p:txBody>
          <a:bodyPr wrap="square" rtlCol="0">
            <a:spAutoFit/>
          </a:bodyPr>
          <a:lstStyle/>
          <a:p>
            <a:r>
              <a:rPr lang="en-US" dirty="0"/>
              <a:t>Note:  1) get around: to be able to go to different places without difficulty:   My grandmother is finding it harder to get around these days</a:t>
            </a:r>
          </a:p>
          <a:p>
            <a:r>
              <a:rPr lang="en-US" dirty="0"/>
              <a:t>Heuristics help human coders  as well as for automatic taggers: Two heuristics from Santorini (1990) :</a:t>
            </a:r>
          </a:p>
          <a:p>
            <a:pPr marL="285750" indent="-285750">
              <a:buFont typeface="Arial" pitchFamily="34" charset="0"/>
              <a:buChar char="•"/>
            </a:pPr>
            <a:r>
              <a:rPr lang="en-US" dirty="0"/>
              <a:t>2) prepositions generally are associated with a following noun phrase (or followed by prepositional phrases)</a:t>
            </a:r>
          </a:p>
          <a:p>
            <a:pPr marL="285750" indent="-285750">
              <a:buFont typeface="Arial" pitchFamily="34" charset="0"/>
              <a:buChar char="•"/>
            </a:pPr>
            <a:r>
              <a:rPr lang="en-US" i="1" dirty="0"/>
              <a:t>3) around </a:t>
            </a:r>
            <a:r>
              <a:rPr lang="en-US" dirty="0"/>
              <a:t>is tagged as an adverb when it means ―approximately </a:t>
            </a:r>
          </a:p>
        </p:txBody>
      </p:sp>
    </p:spTree>
    <p:extLst>
      <p:ext uri="{BB962C8B-B14F-4D97-AF65-F5344CB8AC3E}">
        <p14:creationId xmlns:p14="http://schemas.microsoft.com/office/powerpoint/2010/main" val="289301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a:xfrm>
            <a:off x="732692" y="1591163"/>
            <a:ext cx="10515600" cy="4351338"/>
          </a:xfrm>
        </p:spPr>
        <p:txBody>
          <a:bodyPr>
            <a:normAutofit/>
          </a:bodyPr>
          <a:lstStyle/>
          <a:p>
            <a:r>
              <a:rPr lang="en-US" sz="2400" dirty="0">
                <a:solidFill>
                  <a:srgbClr val="00B0F0"/>
                </a:solidFill>
              </a:rPr>
              <a:t>Another difficulty : labeling the words that can modify nouns </a:t>
            </a:r>
          </a:p>
          <a:p>
            <a:r>
              <a:rPr lang="en-US" sz="2400" dirty="0"/>
              <a:t>Sometimes the modifiers preceding nouns are common nouns like </a:t>
            </a:r>
            <a:r>
              <a:rPr lang="en-US" sz="2400" i="1" dirty="0"/>
              <a:t>cotton </a:t>
            </a:r>
          </a:p>
          <a:p>
            <a:r>
              <a:rPr lang="en-US" sz="2400" dirty="0"/>
              <a:t>other times the Tree-bank tagging manual specifies that modifiers be tagged as adjectives  (for modifiers which are hyphenated common noun like </a:t>
            </a:r>
            <a:r>
              <a:rPr lang="en-US" sz="2400" i="1" dirty="0"/>
              <a:t>income-tax</a:t>
            </a:r>
            <a:r>
              <a:rPr lang="en-US" sz="2400" dirty="0"/>
              <a:t> </a:t>
            </a:r>
          </a:p>
          <a:p>
            <a:r>
              <a:rPr lang="en-US" sz="2400" dirty="0"/>
              <a:t>other times as proper nouns (for modifiers which are hyphenated proper nouns like </a:t>
            </a:r>
            <a:r>
              <a:rPr lang="en-US" sz="2400" i="1" dirty="0"/>
              <a:t>Gramm-Rudman</a:t>
            </a:r>
            <a:r>
              <a:rPr lang="en-US" sz="2400" dirty="0"/>
              <a:t>) </a:t>
            </a:r>
          </a:p>
          <a:p>
            <a:r>
              <a:rPr lang="en-US" sz="2400" dirty="0">
                <a:solidFill>
                  <a:srgbClr val="00B0F0"/>
                </a:solidFill>
              </a:rPr>
              <a:t>cotton/NN</a:t>
            </a:r>
            <a:r>
              <a:rPr lang="en-US" sz="2400" dirty="0"/>
              <a:t> sweater/NN </a:t>
            </a:r>
          </a:p>
          <a:p>
            <a:r>
              <a:rPr lang="en-US" sz="2400" dirty="0">
                <a:solidFill>
                  <a:srgbClr val="00B0F0"/>
                </a:solidFill>
              </a:rPr>
              <a:t>income-tax/JJ </a:t>
            </a:r>
            <a:r>
              <a:rPr lang="en-US" sz="2400" dirty="0"/>
              <a:t>return/NN </a:t>
            </a:r>
          </a:p>
          <a:p>
            <a:r>
              <a:rPr lang="en-US" sz="2400" dirty="0"/>
              <a:t>the/DT </a:t>
            </a:r>
            <a:r>
              <a:rPr lang="en-US" sz="2400" dirty="0">
                <a:solidFill>
                  <a:srgbClr val="00B0F0"/>
                </a:solidFill>
              </a:rPr>
              <a:t>Gramm-Rudman/NP</a:t>
            </a:r>
            <a:r>
              <a:rPr lang="en-US" sz="2400" dirty="0"/>
              <a:t> Act/NN </a:t>
            </a:r>
          </a:p>
        </p:txBody>
      </p:sp>
    </p:spTree>
    <p:extLst>
      <p:ext uri="{BB962C8B-B14F-4D97-AF65-F5344CB8AC3E}">
        <p14:creationId xmlns:p14="http://schemas.microsoft.com/office/powerpoint/2010/main" val="916828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p:txBody>
          <a:bodyPr>
            <a:normAutofit/>
          </a:bodyPr>
          <a:lstStyle/>
          <a:p>
            <a:endParaRPr lang="en-US" sz="2400" dirty="0"/>
          </a:p>
          <a:p>
            <a:r>
              <a:rPr lang="en-US" sz="2400" dirty="0"/>
              <a:t>Some words that can be adjectives, common nouns, or proper nouns, are tagged in the Treebank as common nouns when acting as modifiers: </a:t>
            </a:r>
          </a:p>
          <a:p>
            <a:r>
              <a:rPr lang="en-US" sz="2400" dirty="0">
                <a:solidFill>
                  <a:srgbClr val="00B0F0"/>
                </a:solidFill>
              </a:rPr>
              <a:t>Chinese/NN</a:t>
            </a:r>
            <a:r>
              <a:rPr lang="en-US" sz="2400" dirty="0"/>
              <a:t> cooking/NN </a:t>
            </a:r>
          </a:p>
          <a:p>
            <a:r>
              <a:rPr lang="en-US" sz="2400" dirty="0">
                <a:solidFill>
                  <a:srgbClr val="00B0F0"/>
                </a:solidFill>
              </a:rPr>
              <a:t>Pacific/NN</a:t>
            </a:r>
            <a:r>
              <a:rPr lang="en-US" sz="2400" dirty="0"/>
              <a:t> waters/NNS </a:t>
            </a:r>
          </a:p>
        </p:txBody>
      </p:sp>
    </p:spTree>
    <p:extLst>
      <p:ext uri="{BB962C8B-B14F-4D97-AF65-F5344CB8AC3E}">
        <p14:creationId xmlns:p14="http://schemas.microsoft.com/office/powerpoint/2010/main" val="20634050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a:xfrm>
            <a:off x="838200" y="1484026"/>
            <a:ext cx="10515600" cy="4692937"/>
          </a:xfrm>
        </p:spPr>
        <p:txBody>
          <a:bodyPr>
            <a:normAutofit/>
          </a:bodyPr>
          <a:lstStyle/>
          <a:p>
            <a:r>
              <a:rPr lang="en-US" sz="2400" dirty="0">
                <a:solidFill>
                  <a:srgbClr val="00B0F0"/>
                </a:solidFill>
              </a:rPr>
              <a:t>A third known difficulty in tagging is distinguishing past participles (VBN) from adjectives (JJ) </a:t>
            </a:r>
          </a:p>
          <a:p>
            <a:r>
              <a:rPr lang="en-US" sz="2400" dirty="0"/>
              <a:t>A word like </a:t>
            </a:r>
            <a:r>
              <a:rPr lang="en-US" sz="2400" i="1" dirty="0"/>
              <a:t>married </a:t>
            </a:r>
            <a:r>
              <a:rPr lang="en-US" sz="2400" dirty="0"/>
              <a:t>is a past participle when it is used in an </a:t>
            </a:r>
            <a:r>
              <a:rPr lang="en-US" sz="2400" dirty="0" err="1"/>
              <a:t>eventive</a:t>
            </a:r>
            <a:r>
              <a:rPr lang="en-US" sz="2400" dirty="0"/>
              <a:t>, verbal way, as in (1) , and is an adjective when it is being used to express a property, as in (2): </a:t>
            </a:r>
          </a:p>
          <a:p>
            <a:endParaRPr lang="en-US" sz="2400" dirty="0"/>
          </a:p>
          <a:p>
            <a:pPr marL="457200" indent="-457200">
              <a:buFont typeface="+mj-lt"/>
              <a:buAutoNum type="arabicPeriod"/>
            </a:pPr>
            <a:r>
              <a:rPr lang="en-US" sz="2400" dirty="0"/>
              <a:t>They were </a:t>
            </a:r>
            <a:r>
              <a:rPr lang="en-US" sz="2400" dirty="0">
                <a:solidFill>
                  <a:srgbClr val="00B0F0"/>
                </a:solidFill>
              </a:rPr>
              <a:t>married/VBN</a:t>
            </a:r>
            <a:r>
              <a:rPr lang="en-US" sz="2400" dirty="0"/>
              <a:t> by the Justice of the Peace yesterday at 5:00 </a:t>
            </a:r>
          </a:p>
          <a:p>
            <a:pPr marL="457200" indent="-457200">
              <a:buFont typeface="+mj-lt"/>
              <a:buAutoNum type="arabicPeriod"/>
            </a:pPr>
            <a:r>
              <a:rPr lang="en-US" sz="2400" dirty="0"/>
              <a:t>At the time, she was already </a:t>
            </a:r>
            <a:r>
              <a:rPr lang="en-US" sz="2400" dirty="0">
                <a:solidFill>
                  <a:srgbClr val="00B0F0"/>
                </a:solidFill>
              </a:rPr>
              <a:t>married/JJ</a:t>
            </a:r>
            <a:r>
              <a:rPr lang="en-US" sz="2400" dirty="0"/>
              <a:t>. </a:t>
            </a:r>
          </a:p>
          <a:p>
            <a:pPr marL="457200" indent="-457200">
              <a:buFont typeface="+mj-lt"/>
              <a:buAutoNum type="arabicPeriod"/>
            </a:pPr>
            <a:endParaRPr lang="en-US" sz="2400" dirty="0"/>
          </a:p>
        </p:txBody>
      </p:sp>
    </p:spTree>
    <p:extLst>
      <p:ext uri="{BB962C8B-B14F-4D97-AF65-F5344CB8AC3E}">
        <p14:creationId xmlns:p14="http://schemas.microsoft.com/office/powerpoint/2010/main" val="22537266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a:xfrm>
            <a:off x="803031" y="1661502"/>
            <a:ext cx="10799356" cy="4351338"/>
          </a:xfrm>
        </p:spPr>
        <p:txBody>
          <a:bodyPr>
            <a:normAutofit/>
          </a:bodyPr>
          <a:lstStyle/>
          <a:p>
            <a:r>
              <a:rPr lang="en-US" sz="2400" dirty="0"/>
              <a:t>Brown has the tag </a:t>
            </a:r>
            <a:r>
              <a:rPr lang="en-US" sz="2400" dirty="0">
                <a:solidFill>
                  <a:srgbClr val="00B0F0"/>
                </a:solidFill>
              </a:rPr>
              <a:t>NR</a:t>
            </a:r>
            <a:r>
              <a:rPr lang="en-US" sz="2400" dirty="0"/>
              <a:t> for </a:t>
            </a:r>
            <a:r>
              <a:rPr lang="en-US" sz="2400" dirty="0">
                <a:solidFill>
                  <a:srgbClr val="00B0F0"/>
                </a:solidFill>
              </a:rPr>
              <a:t>adverbial nouns </a:t>
            </a:r>
            <a:r>
              <a:rPr lang="en-US" sz="2400" dirty="0"/>
              <a:t>like </a:t>
            </a:r>
            <a:r>
              <a:rPr lang="en-US" sz="2400" i="1" dirty="0">
                <a:solidFill>
                  <a:srgbClr val="00B0F0"/>
                </a:solidFill>
              </a:rPr>
              <a:t>home</a:t>
            </a:r>
            <a:r>
              <a:rPr lang="en-US" sz="2400" dirty="0">
                <a:solidFill>
                  <a:srgbClr val="00B0F0"/>
                </a:solidFill>
              </a:rPr>
              <a:t>, </a:t>
            </a:r>
            <a:r>
              <a:rPr lang="en-US" sz="2400" i="1" dirty="0">
                <a:solidFill>
                  <a:srgbClr val="00B0F0"/>
                </a:solidFill>
              </a:rPr>
              <a:t>west</a:t>
            </a:r>
            <a:r>
              <a:rPr lang="en-US" sz="2400" dirty="0">
                <a:solidFill>
                  <a:srgbClr val="00B0F0"/>
                </a:solidFill>
              </a:rPr>
              <a:t>, </a:t>
            </a:r>
            <a:r>
              <a:rPr lang="en-US" sz="2400" i="1" dirty="0">
                <a:solidFill>
                  <a:srgbClr val="00B0F0"/>
                </a:solidFill>
              </a:rPr>
              <a:t>Monday</a:t>
            </a:r>
            <a:r>
              <a:rPr lang="en-US" sz="2400" dirty="0">
                <a:solidFill>
                  <a:srgbClr val="00B0F0"/>
                </a:solidFill>
              </a:rPr>
              <a:t>, </a:t>
            </a:r>
            <a:r>
              <a:rPr lang="en-US" sz="2400" dirty="0"/>
              <a:t>and</a:t>
            </a:r>
            <a:r>
              <a:rPr lang="en-US" sz="2400" dirty="0">
                <a:solidFill>
                  <a:srgbClr val="00B0F0"/>
                </a:solidFill>
              </a:rPr>
              <a:t> </a:t>
            </a:r>
            <a:r>
              <a:rPr lang="en-US" sz="2400" i="1" dirty="0">
                <a:solidFill>
                  <a:srgbClr val="00B0F0"/>
                </a:solidFill>
              </a:rPr>
              <a:t>tomorrow </a:t>
            </a:r>
            <a:endParaRPr lang="en-US" sz="2400" dirty="0">
              <a:solidFill>
                <a:srgbClr val="00B0F0"/>
              </a:solidFill>
            </a:endParaRPr>
          </a:p>
          <a:p>
            <a:r>
              <a:rPr lang="en-US" sz="2400" dirty="0"/>
              <a:t>The Treebank lacks this tag, it has a much less consistent policy for adverbial nouns; </a:t>
            </a:r>
            <a:r>
              <a:rPr lang="en-US" sz="2400" i="1" dirty="0"/>
              <a:t>Monday</a:t>
            </a:r>
            <a:r>
              <a:rPr lang="en-US" sz="2400" dirty="0"/>
              <a:t>, </a:t>
            </a:r>
            <a:r>
              <a:rPr lang="en-US" sz="2400" i="1" dirty="0"/>
              <a:t>Tuesday</a:t>
            </a:r>
            <a:r>
              <a:rPr lang="en-US" sz="2400" dirty="0"/>
              <a:t>, and other days of the week are marked NNP, </a:t>
            </a:r>
            <a:r>
              <a:rPr lang="en-US" sz="2400" i="1" dirty="0"/>
              <a:t>tomorrow</a:t>
            </a:r>
            <a:r>
              <a:rPr lang="en-US" sz="2400" dirty="0"/>
              <a:t>, </a:t>
            </a:r>
            <a:r>
              <a:rPr lang="en-US" sz="2400" i="1" dirty="0"/>
              <a:t>west</a:t>
            </a:r>
            <a:r>
              <a:rPr lang="en-US" sz="2400" dirty="0"/>
              <a:t>, and </a:t>
            </a:r>
            <a:r>
              <a:rPr lang="en-US" sz="2400" i="1" dirty="0"/>
              <a:t>home </a:t>
            </a:r>
            <a:r>
              <a:rPr lang="en-US" sz="2400" dirty="0"/>
              <a:t>are marked sometimes as NN, sometimes as RB. </a:t>
            </a:r>
          </a:p>
          <a:p>
            <a:r>
              <a:rPr lang="en-US" sz="2400" dirty="0"/>
              <a:t>This makes the Treebank </a:t>
            </a:r>
            <a:r>
              <a:rPr lang="en-US" sz="2400" dirty="0" err="1"/>
              <a:t>tagset</a:t>
            </a:r>
            <a:r>
              <a:rPr lang="en-US" sz="2400" dirty="0"/>
              <a:t> less useful for high-level NLP tasks like the detection of time phrases. </a:t>
            </a:r>
          </a:p>
          <a:p>
            <a:r>
              <a:rPr lang="en-US" sz="2400" dirty="0"/>
              <a:t>The Treebank </a:t>
            </a:r>
            <a:r>
              <a:rPr lang="en-US" sz="2400" dirty="0" err="1"/>
              <a:t>tagset</a:t>
            </a:r>
            <a:r>
              <a:rPr lang="en-US" sz="2400" dirty="0"/>
              <a:t> has been the most widely used in evaluating tagging algorithms</a:t>
            </a:r>
          </a:p>
          <a:p>
            <a:pPr lvl="1"/>
            <a:r>
              <a:rPr lang="en-US" sz="2000" dirty="0"/>
              <a:t>many of the algorithms have been evaluated mainly on this </a:t>
            </a:r>
            <a:r>
              <a:rPr lang="en-US" sz="2000" dirty="0" err="1"/>
              <a:t>tagset</a:t>
            </a:r>
            <a:r>
              <a:rPr lang="en-US" sz="2000" dirty="0"/>
              <a:t> </a:t>
            </a:r>
          </a:p>
          <a:p>
            <a:r>
              <a:rPr lang="en-US" sz="2400" dirty="0"/>
              <a:t>Usefulness of a </a:t>
            </a:r>
            <a:r>
              <a:rPr lang="en-US" sz="2400" dirty="0" err="1"/>
              <a:t>tagset</a:t>
            </a:r>
            <a:r>
              <a:rPr lang="en-US" sz="2400" dirty="0"/>
              <a:t> for a particular application depends on how much information the application needs </a:t>
            </a:r>
          </a:p>
        </p:txBody>
      </p:sp>
    </p:spTree>
    <p:extLst>
      <p:ext uri="{BB962C8B-B14F-4D97-AF65-F5344CB8AC3E}">
        <p14:creationId xmlns:p14="http://schemas.microsoft.com/office/powerpoint/2010/main" val="2521789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54" y="89747"/>
            <a:ext cx="10565484" cy="641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49377" y="6358701"/>
            <a:ext cx="8644328" cy="369332"/>
          </a:xfrm>
          <a:prstGeom prst="rect">
            <a:avLst/>
          </a:prstGeom>
        </p:spPr>
        <p:txBody>
          <a:bodyPr wrap="square">
            <a:spAutoFit/>
          </a:bodyPr>
          <a:lstStyle/>
          <a:p>
            <a:r>
              <a:rPr lang="en-US" altLang="en-US" dirty="0"/>
              <a:t>Prepositions and subordinating conjunctions marked IN (although/IN) </a:t>
            </a:r>
            <a:endParaRPr lang="en-IN" dirty="0"/>
          </a:p>
        </p:txBody>
      </p:sp>
    </p:spTree>
    <p:extLst>
      <p:ext uri="{BB962C8B-B14F-4D97-AF65-F5344CB8AC3E}">
        <p14:creationId xmlns:p14="http://schemas.microsoft.com/office/powerpoint/2010/main" val="8428814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014A9B2C-A153-4782-A22A-BF17B8CB271C}" type="slidenum">
              <a:rPr lang="en-US"/>
              <a:pPr/>
              <a:t>89</a:t>
            </a:fld>
            <a:endParaRPr lang="en-US"/>
          </a:p>
        </p:txBody>
      </p:sp>
      <p:sp>
        <p:nvSpPr>
          <p:cNvPr id="111618" name="Rectangle 2"/>
          <p:cNvSpPr>
            <a:spLocks noGrp="1" noChangeArrowheads="1"/>
          </p:cNvSpPr>
          <p:nvPr>
            <p:ph type="title"/>
          </p:nvPr>
        </p:nvSpPr>
        <p:spPr/>
        <p:txBody>
          <a:bodyPr/>
          <a:lstStyle/>
          <a:p>
            <a:r>
              <a:rPr lang="en-US"/>
              <a:t>Three Methods for POS Tagging</a:t>
            </a:r>
          </a:p>
        </p:txBody>
      </p:sp>
      <p:sp>
        <p:nvSpPr>
          <p:cNvPr id="111619" name="Rectangle 3"/>
          <p:cNvSpPr>
            <a:spLocks noGrp="1" noChangeArrowheads="1"/>
          </p:cNvSpPr>
          <p:nvPr>
            <p:ph type="body" idx="1"/>
          </p:nvPr>
        </p:nvSpPr>
        <p:spPr/>
        <p:txBody>
          <a:bodyPr/>
          <a:lstStyle/>
          <a:p>
            <a:pPr marL="533400" indent="-533400">
              <a:buClr>
                <a:schemeClr val="tx1"/>
              </a:buClr>
              <a:buFont typeface="Arial" panose="020B0604020202020204" pitchFamily="34" charset="0"/>
              <a:buAutoNum type="arabicPeriod"/>
            </a:pPr>
            <a:r>
              <a:rPr lang="en-US"/>
              <a:t>Rule-based</a:t>
            </a:r>
          </a:p>
          <a:p>
            <a:pPr marL="914400" lvl="1" indent="-457200">
              <a:buClr>
                <a:schemeClr val="tx1"/>
              </a:buClr>
            </a:pPr>
            <a:r>
              <a:rPr lang="en-US"/>
              <a:t>Hand-coded rules</a:t>
            </a:r>
          </a:p>
          <a:p>
            <a:pPr marL="533400" indent="-533400">
              <a:buClr>
                <a:schemeClr val="tx1"/>
              </a:buClr>
              <a:buFont typeface="Arial" panose="020B0604020202020204" pitchFamily="34" charset="0"/>
              <a:buAutoNum type="arabicPeriod"/>
            </a:pPr>
            <a:r>
              <a:rPr lang="en-US"/>
              <a:t>Probabilistic/Stochastic</a:t>
            </a:r>
          </a:p>
          <a:p>
            <a:pPr marL="914400" lvl="1" indent="-457200">
              <a:buClr>
                <a:schemeClr val="tx1"/>
              </a:buClr>
            </a:pPr>
            <a:r>
              <a:rPr lang="en-US" sz="1800" b="1"/>
              <a:t>Sequence</a:t>
            </a:r>
            <a:r>
              <a:rPr lang="en-US" sz="1800"/>
              <a:t> (n-gram) models; machine learning</a:t>
            </a:r>
          </a:p>
          <a:p>
            <a:pPr marL="1295400" lvl="2" indent="-381000">
              <a:buFont typeface="Wingdings" panose="05000000000000000000" pitchFamily="2" charset="2"/>
              <a:buChar char="Ø"/>
            </a:pPr>
            <a:r>
              <a:rPr lang="en-US"/>
              <a:t>HMM (Hidden Markov Model)</a:t>
            </a:r>
          </a:p>
          <a:p>
            <a:pPr marL="1295400" lvl="2" indent="-381000">
              <a:buFont typeface="Wingdings" panose="05000000000000000000" pitchFamily="2" charset="2"/>
              <a:buChar char="Ø"/>
            </a:pPr>
            <a:r>
              <a:rPr lang="en-US"/>
              <a:t>MEMMs (Maximum Entropy Markov Models)</a:t>
            </a:r>
          </a:p>
          <a:p>
            <a:pPr marL="533400" indent="-533400">
              <a:buFont typeface="Wingdings" panose="05000000000000000000" pitchFamily="2" charset="2"/>
              <a:buAutoNum type="arabicPeriod"/>
            </a:pPr>
            <a:r>
              <a:rPr lang="en-US"/>
              <a:t>Transformation-based</a:t>
            </a:r>
          </a:p>
          <a:p>
            <a:pPr marL="914400" lvl="1" indent="-457200">
              <a:buFontTx/>
              <a:buChar char="•"/>
            </a:pPr>
            <a:r>
              <a:rPr lang="en-US"/>
              <a:t>Rules + n-gram machine learning</a:t>
            </a:r>
          </a:p>
          <a:p>
            <a:pPr marL="1295400" lvl="2" indent="-381000">
              <a:buFont typeface="Wingdings" panose="05000000000000000000" pitchFamily="2" charset="2"/>
              <a:buChar char="Ø"/>
            </a:pPr>
            <a:r>
              <a:rPr lang="en-US"/>
              <a:t>Brill tagger </a:t>
            </a:r>
          </a:p>
          <a:p>
            <a:pPr marL="533400" indent="-533400">
              <a:buFont typeface="Wingdings" panose="05000000000000000000" pitchFamily="2" charset="2"/>
              <a:buAutoNum type="arabicPeriod"/>
            </a:pPr>
            <a:endParaRPr lang="en-US"/>
          </a:p>
        </p:txBody>
      </p:sp>
    </p:spTree>
    <p:extLst>
      <p:ext uri="{BB962C8B-B14F-4D97-AF65-F5344CB8AC3E}">
        <p14:creationId xmlns:p14="http://schemas.microsoft.com/office/powerpoint/2010/main" val="3472436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877" y="1265311"/>
            <a:ext cx="7403123" cy="442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91662" y="5873262"/>
            <a:ext cx="10245969" cy="369332"/>
          </a:xfrm>
          <a:prstGeom prst="rect">
            <a:avLst/>
          </a:prstGeom>
          <a:noFill/>
        </p:spPr>
        <p:txBody>
          <a:bodyPr wrap="square" rtlCol="0">
            <a:spAutoFit/>
          </a:bodyPr>
          <a:lstStyle/>
          <a:p>
            <a:r>
              <a:rPr lang="en-US" dirty="0"/>
              <a:t>Note: Tagsets are not used here</a:t>
            </a:r>
          </a:p>
        </p:txBody>
      </p:sp>
    </p:spTree>
    <p:extLst>
      <p:ext uri="{BB962C8B-B14F-4D97-AF65-F5344CB8AC3E}">
        <p14:creationId xmlns:p14="http://schemas.microsoft.com/office/powerpoint/2010/main" val="7223278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p:txBody>
          <a:bodyPr>
            <a:normAutofit/>
          </a:bodyPr>
          <a:lstStyle/>
          <a:p>
            <a:r>
              <a:rPr lang="en-US" sz="2400" dirty="0"/>
              <a:t>Most tagging algorithms fall into one of two classes: </a:t>
            </a:r>
          </a:p>
          <a:p>
            <a:r>
              <a:rPr lang="en-US" sz="2400" b="1" dirty="0"/>
              <a:t>rule-based </a:t>
            </a:r>
            <a:r>
              <a:rPr lang="en-US" sz="2400" dirty="0"/>
              <a:t>taggers and </a:t>
            </a:r>
            <a:r>
              <a:rPr lang="en-US" sz="2400" b="1" dirty="0"/>
              <a:t>stochastic taggers </a:t>
            </a:r>
          </a:p>
          <a:p>
            <a:r>
              <a:rPr lang="en-US" sz="2400" dirty="0"/>
              <a:t>Rule-based taggers involve a large database of hand-written disambiguation rules </a:t>
            </a:r>
          </a:p>
          <a:p>
            <a:r>
              <a:rPr lang="en-US" sz="2400" dirty="0"/>
              <a:t>It specifies, for example, that an ambiguous word is a noun rather than a verb if it follows a determiner. </a:t>
            </a:r>
          </a:p>
        </p:txBody>
      </p:sp>
    </p:spTree>
    <p:extLst>
      <p:ext uri="{BB962C8B-B14F-4D97-AF65-F5344CB8AC3E}">
        <p14:creationId xmlns:p14="http://schemas.microsoft.com/office/powerpoint/2010/main" val="4573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p:txBody>
          <a:bodyPr>
            <a:normAutofit/>
          </a:bodyPr>
          <a:lstStyle/>
          <a:p>
            <a:r>
              <a:rPr lang="en-US" sz="2400" dirty="0"/>
              <a:t>Stochastic taggers </a:t>
            </a:r>
          </a:p>
          <a:p>
            <a:r>
              <a:rPr lang="en-US" sz="2400" dirty="0"/>
              <a:t>Resolve tagging ambiguities by using a training corpus to compute the probability of a given word having a given tag in a given context. </a:t>
            </a:r>
          </a:p>
          <a:p>
            <a:r>
              <a:rPr lang="en-US" sz="2400" dirty="0"/>
              <a:t>The Hidden Markov Model or </a:t>
            </a:r>
            <a:r>
              <a:rPr lang="en-US" sz="2400" b="1" dirty="0"/>
              <a:t>HMM tagger</a:t>
            </a:r>
            <a:r>
              <a:rPr lang="en-US" sz="2400" dirty="0"/>
              <a:t> </a:t>
            </a:r>
          </a:p>
        </p:txBody>
      </p:sp>
    </p:spTree>
    <p:extLst>
      <p:ext uri="{BB962C8B-B14F-4D97-AF65-F5344CB8AC3E}">
        <p14:creationId xmlns:p14="http://schemas.microsoft.com/office/powerpoint/2010/main" val="40323807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 of Speech</a:t>
            </a:r>
          </a:p>
        </p:txBody>
      </p:sp>
      <p:sp>
        <p:nvSpPr>
          <p:cNvPr id="3" name="Content Placeholder 2"/>
          <p:cNvSpPr>
            <a:spLocks noGrp="1"/>
          </p:cNvSpPr>
          <p:nvPr>
            <p:ph idx="1"/>
          </p:nvPr>
        </p:nvSpPr>
        <p:spPr/>
        <p:txBody>
          <a:bodyPr>
            <a:normAutofit/>
          </a:bodyPr>
          <a:lstStyle/>
          <a:p>
            <a:r>
              <a:rPr lang="en-US" sz="2400" b="1" dirty="0"/>
              <a:t>transformation-based tagger </a:t>
            </a:r>
            <a:r>
              <a:rPr lang="en-US" sz="2400" dirty="0"/>
              <a:t>or the </a:t>
            </a:r>
            <a:r>
              <a:rPr lang="en-US" sz="2400" b="1" dirty="0"/>
              <a:t>Brill tagger</a:t>
            </a:r>
            <a:r>
              <a:rPr lang="en-US" sz="2400" dirty="0"/>
              <a:t>, after Brill (1995)</a:t>
            </a:r>
          </a:p>
          <a:p>
            <a:r>
              <a:rPr lang="en-US" sz="2400" dirty="0"/>
              <a:t>The Brill tagger shares features of both tagging architectures. </a:t>
            </a:r>
          </a:p>
          <a:p>
            <a:r>
              <a:rPr lang="en-US" sz="2400" dirty="0">
                <a:solidFill>
                  <a:srgbClr val="00B0F0"/>
                </a:solidFill>
              </a:rPr>
              <a:t>Like the rule-based tagger </a:t>
            </a:r>
          </a:p>
          <a:p>
            <a:r>
              <a:rPr lang="en-US" sz="2400" dirty="0"/>
              <a:t>based on rules which determine when an ambiguous word should have a given tag. </a:t>
            </a:r>
          </a:p>
          <a:p>
            <a:r>
              <a:rPr lang="en-US" sz="2400" dirty="0">
                <a:solidFill>
                  <a:srgbClr val="00B0F0"/>
                </a:solidFill>
              </a:rPr>
              <a:t>Like the stochastic taggers</a:t>
            </a:r>
            <a:r>
              <a:rPr lang="en-US" sz="2400" dirty="0"/>
              <a:t> </a:t>
            </a:r>
          </a:p>
          <a:p>
            <a:r>
              <a:rPr lang="en-US" sz="2400" dirty="0"/>
              <a:t>has a machine-learning component: </a:t>
            </a:r>
          </a:p>
          <a:p>
            <a:r>
              <a:rPr lang="en-US" sz="2400" dirty="0"/>
              <a:t>the rules are automatically induced from a previously tagged training corpus</a:t>
            </a:r>
          </a:p>
        </p:txBody>
      </p:sp>
    </p:spTree>
    <p:extLst>
      <p:ext uri="{BB962C8B-B14F-4D97-AF65-F5344CB8AC3E}">
        <p14:creationId xmlns:p14="http://schemas.microsoft.com/office/powerpoint/2010/main" val="4152057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1EEB3A8-89CB-442D-B1B7-DD21EF5FA38F}" type="slidenum">
              <a:rPr lang="en-US"/>
              <a:pPr/>
              <a:t>93</a:t>
            </a:fld>
            <a:endParaRPr lang="en-US"/>
          </a:p>
        </p:txBody>
      </p:sp>
      <p:sp>
        <p:nvSpPr>
          <p:cNvPr id="117762" name="Rectangle 2"/>
          <p:cNvSpPr>
            <a:spLocks noGrp="1" noChangeArrowheads="1"/>
          </p:cNvSpPr>
          <p:nvPr>
            <p:ph type="title"/>
          </p:nvPr>
        </p:nvSpPr>
        <p:spPr/>
        <p:txBody>
          <a:bodyPr/>
          <a:lstStyle/>
          <a:p>
            <a:r>
              <a:rPr lang="en-US" dirty="0"/>
              <a:t>Rule-Based POS Tagging</a:t>
            </a:r>
          </a:p>
        </p:txBody>
      </p:sp>
      <p:sp>
        <p:nvSpPr>
          <p:cNvPr id="117763" name="Rectangle 3"/>
          <p:cNvSpPr>
            <a:spLocks noGrp="1" noChangeArrowheads="1"/>
          </p:cNvSpPr>
          <p:nvPr>
            <p:ph type="body" idx="1"/>
          </p:nvPr>
        </p:nvSpPr>
        <p:spPr/>
        <p:txBody>
          <a:bodyPr/>
          <a:lstStyle/>
          <a:p>
            <a:r>
              <a:rPr lang="en-US" dirty="0"/>
              <a:t>“Two-level morphology” scheme (used in ENGTWOL)</a:t>
            </a:r>
          </a:p>
          <a:p>
            <a:pPr lvl="1"/>
            <a:r>
              <a:rPr lang="en-US" dirty="0"/>
              <a:t>Start with a dictionary</a:t>
            </a:r>
          </a:p>
          <a:p>
            <a:pPr lvl="1"/>
            <a:r>
              <a:rPr lang="en-US" dirty="0"/>
              <a:t>[Stage 1] Assign all possible tags to words from the dictionary</a:t>
            </a:r>
          </a:p>
          <a:p>
            <a:pPr lvl="1"/>
            <a:r>
              <a:rPr lang="en-US" dirty="0"/>
              <a:t>[Stage 2] Write rules by hand to selectively remove tags</a:t>
            </a:r>
          </a:p>
          <a:p>
            <a:pPr lvl="1"/>
            <a:r>
              <a:rPr lang="en-US" dirty="0"/>
              <a:t>Leaving the correct tag for each word.</a:t>
            </a:r>
          </a:p>
        </p:txBody>
      </p:sp>
    </p:spTree>
    <p:extLst>
      <p:ext uri="{BB962C8B-B14F-4D97-AF65-F5344CB8AC3E}">
        <p14:creationId xmlns:p14="http://schemas.microsoft.com/office/powerpoint/2010/main" val="987025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Rule-Based POS Tagging – Problem Statement</a:t>
            </a:r>
            <a:endParaRPr lang="en-IN" dirty="0"/>
          </a:p>
        </p:txBody>
      </p:sp>
      <p:sp>
        <p:nvSpPr>
          <p:cNvPr id="3" name="Content Placeholder 2"/>
          <p:cNvSpPr>
            <a:spLocks noGrp="1"/>
          </p:cNvSpPr>
          <p:nvPr>
            <p:ph idx="1"/>
          </p:nvPr>
        </p:nvSpPr>
        <p:spPr/>
        <p:txBody>
          <a:bodyPr/>
          <a:lstStyle/>
          <a:p>
            <a:r>
              <a:rPr lang="en-IN" dirty="0"/>
              <a:t>Apply Rule based POS tagging to the following sentence:</a:t>
            </a:r>
          </a:p>
          <a:p>
            <a:r>
              <a:rPr lang="en-IN" dirty="0">
                <a:solidFill>
                  <a:srgbClr val="00B0F0"/>
                </a:solidFill>
              </a:rPr>
              <a:t>She promised to back the bill</a:t>
            </a:r>
          </a:p>
          <a:p>
            <a:r>
              <a:rPr lang="en-IN" dirty="0"/>
              <a:t>Method:</a:t>
            </a:r>
          </a:p>
          <a:p>
            <a:pPr lvl="1"/>
            <a:r>
              <a:rPr lang="en-US" dirty="0"/>
              <a:t>Start with a dictionary</a:t>
            </a:r>
          </a:p>
          <a:p>
            <a:pPr lvl="1"/>
            <a:r>
              <a:rPr lang="en-US" dirty="0"/>
              <a:t>[Stage 1] Assign all possible tags to words from the dictionary</a:t>
            </a:r>
          </a:p>
          <a:p>
            <a:pPr lvl="1"/>
            <a:r>
              <a:rPr lang="en-US" dirty="0"/>
              <a:t>[Stage 2] Write rules by hand to selectively remove tags</a:t>
            </a:r>
          </a:p>
          <a:p>
            <a:pPr lvl="1"/>
            <a:r>
              <a:rPr lang="en-US" dirty="0"/>
              <a:t>Leaving the correct tag for each word.</a:t>
            </a:r>
          </a:p>
          <a:p>
            <a:endParaRPr lang="en-IN" dirty="0">
              <a:solidFill>
                <a:srgbClr val="00B0F0"/>
              </a:solidFill>
            </a:endParaRPr>
          </a:p>
          <a:p>
            <a:endParaRPr lang="en-IN" dirty="0"/>
          </a:p>
        </p:txBody>
      </p:sp>
    </p:spTree>
    <p:extLst>
      <p:ext uri="{BB962C8B-B14F-4D97-AF65-F5344CB8AC3E}">
        <p14:creationId xmlns:p14="http://schemas.microsoft.com/office/powerpoint/2010/main" val="2001879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Rule-Based POS Tagging</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082" y="1371599"/>
            <a:ext cx="7961334" cy="4668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03385" y="6049996"/>
            <a:ext cx="9237784" cy="923330"/>
          </a:xfrm>
          <a:prstGeom prst="rect">
            <a:avLst/>
          </a:prstGeom>
          <a:noFill/>
        </p:spPr>
        <p:txBody>
          <a:bodyPr wrap="square" rtlCol="0">
            <a:spAutoFit/>
          </a:bodyPr>
          <a:lstStyle/>
          <a:p>
            <a:pPr marL="0" lvl="1"/>
            <a:r>
              <a:rPr lang="en-US" dirty="0"/>
              <a:t>[Stage 1] Assign all possible tags to words from the dictionary</a:t>
            </a:r>
          </a:p>
          <a:p>
            <a:pPr marL="0" lvl="1"/>
            <a:r>
              <a:rPr lang="en-US" dirty="0"/>
              <a:t>Note: she is personal pronoun with a tag /PP in Penn Tree bank tag set</a:t>
            </a:r>
          </a:p>
          <a:p>
            <a:endParaRPr lang="en-US" dirty="0"/>
          </a:p>
        </p:txBody>
      </p:sp>
    </p:spTree>
    <p:extLst>
      <p:ext uri="{BB962C8B-B14F-4D97-AF65-F5344CB8AC3E}">
        <p14:creationId xmlns:p14="http://schemas.microsoft.com/office/powerpoint/2010/main" val="18157860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Rule-Based POS Tagging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1433513"/>
            <a:ext cx="75057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34853" y="5999258"/>
            <a:ext cx="5846601" cy="646331"/>
          </a:xfrm>
          <a:prstGeom prst="rect">
            <a:avLst/>
          </a:prstGeom>
        </p:spPr>
        <p:txBody>
          <a:bodyPr wrap="none">
            <a:spAutoFit/>
          </a:bodyPr>
          <a:lstStyle/>
          <a:p>
            <a:pPr lvl="1"/>
            <a:r>
              <a:rPr lang="en-US" dirty="0"/>
              <a:t>[Stage 2] Write rules by hand to selectively remove tags</a:t>
            </a:r>
          </a:p>
          <a:p>
            <a:pPr lvl="1"/>
            <a:r>
              <a:rPr lang="en-US" dirty="0">
                <a:solidFill>
                  <a:srgbClr val="00B0F0"/>
                </a:solidFill>
              </a:rPr>
              <a:t>promised -  VBD,  back – VB  and bill - NN</a:t>
            </a:r>
          </a:p>
        </p:txBody>
      </p:sp>
    </p:spTree>
    <p:extLst>
      <p:ext uri="{BB962C8B-B14F-4D97-AF65-F5344CB8AC3E}">
        <p14:creationId xmlns:p14="http://schemas.microsoft.com/office/powerpoint/2010/main" val="12634113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785" y="433754"/>
            <a:ext cx="8932984" cy="6028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184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45FEDAC1-8A60-474F-B2CB-AF872CA70AE5}" type="slidenum">
              <a:rPr lang="en-US"/>
              <a:pPr/>
              <a:t>98</a:t>
            </a:fld>
            <a:endParaRPr lang="en-US"/>
          </a:p>
        </p:txBody>
      </p:sp>
      <p:sp>
        <p:nvSpPr>
          <p:cNvPr id="118786" name="Rectangle 2"/>
          <p:cNvSpPr>
            <a:spLocks noGrp="1" noChangeArrowheads="1"/>
          </p:cNvSpPr>
          <p:nvPr>
            <p:ph type="title"/>
          </p:nvPr>
        </p:nvSpPr>
        <p:spPr/>
        <p:txBody>
          <a:bodyPr/>
          <a:lstStyle/>
          <a:p>
            <a:r>
              <a:rPr lang="en-US" sz="2800"/>
              <a:t>Stage 1 of ENGTWOL Tagging</a:t>
            </a:r>
          </a:p>
        </p:txBody>
      </p:sp>
      <p:sp>
        <p:nvSpPr>
          <p:cNvPr id="118787" name="Rectangle 3"/>
          <p:cNvSpPr>
            <a:spLocks noGrp="1" noChangeArrowheads="1"/>
          </p:cNvSpPr>
          <p:nvPr>
            <p:ph type="body" idx="1"/>
          </p:nvPr>
        </p:nvSpPr>
        <p:spPr>
          <a:xfrm>
            <a:off x="838200" y="1379095"/>
            <a:ext cx="10515600" cy="4797868"/>
          </a:xfrm>
        </p:spPr>
        <p:txBody>
          <a:bodyPr>
            <a:normAutofit lnSpcReduction="10000"/>
          </a:bodyPr>
          <a:lstStyle/>
          <a:p>
            <a:r>
              <a:rPr lang="en-US" dirty="0"/>
              <a:t>A sample rule-based tagger, </a:t>
            </a:r>
            <a:r>
              <a:rPr lang="en-US" b="1" dirty="0" err="1"/>
              <a:t>EngCG</a:t>
            </a:r>
            <a:r>
              <a:rPr lang="en-US" dirty="0"/>
              <a:t>, based on the Constraint Grammar architecture </a:t>
            </a:r>
          </a:p>
          <a:p>
            <a:r>
              <a:rPr lang="en-US" dirty="0"/>
              <a:t>First Stage: Run words through FST morphological analyzer to get all parts of speech.</a:t>
            </a:r>
          </a:p>
          <a:p>
            <a:r>
              <a:rPr lang="en-US" dirty="0"/>
              <a:t>Example: “</a:t>
            </a:r>
            <a:r>
              <a:rPr lang="en-US" i="1" dirty="0"/>
              <a:t>Pavlov had shown that salivation …”</a:t>
            </a:r>
            <a:br>
              <a:rPr lang="en-US" dirty="0"/>
            </a:br>
            <a:endParaRPr lang="en-US" dirty="0"/>
          </a:p>
          <a:p>
            <a:pPr>
              <a:buFontTx/>
              <a:buNone/>
            </a:pPr>
            <a:r>
              <a:rPr lang="en-US" sz="1800" dirty="0"/>
              <a:t>    Pavlov	</a:t>
            </a:r>
            <a:r>
              <a:rPr lang="en-US" sz="1800" b="1" dirty="0"/>
              <a:t>PAVLOV N NOM SG PROPER</a:t>
            </a:r>
            <a:br>
              <a:rPr lang="en-US" sz="1800" dirty="0"/>
            </a:br>
            <a:r>
              <a:rPr lang="en-US" sz="1800" dirty="0"/>
              <a:t>had		</a:t>
            </a:r>
            <a:r>
              <a:rPr lang="en-US" sz="1800" b="1" dirty="0"/>
              <a:t>HAVE V PAST VFIN SVO</a:t>
            </a:r>
            <a:br>
              <a:rPr lang="en-US" sz="1800" dirty="0"/>
            </a:br>
            <a:r>
              <a:rPr lang="en-US" sz="1800" dirty="0"/>
              <a:t>		HAVE PCP2 SVO</a:t>
            </a:r>
            <a:br>
              <a:rPr lang="en-US" sz="1800" dirty="0"/>
            </a:br>
            <a:r>
              <a:rPr lang="en-US" sz="1800" dirty="0"/>
              <a:t>shown	</a:t>
            </a:r>
            <a:r>
              <a:rPr lang="en-US" sz="1800" b="1" dirty="0"/>
              <a:t>SHOW PCP2 SVOO SVO SV</a:t>
            </a:r>
            <a:br>
              <a:rPr lang="en-US" sz="1800" dirty="0"/>
            </a:br>
            <a:r>
              <a:rPr lang="en-US" sz="1800" dirty="0"/>
              <a:t>that		ADV</a:t>
            </a:r>
            <a:br>
              <a:rPr lang="en-US" sz="1800" dirty="0"/>
            </a:br>
            <a:r>
              <a:rPr lang="en-US" sz="1800" dirty="0"/>
              <a:t>		PRON DEM SG</a:t>
            </a:r>
            <a:br>
              <a:rPr lang="en-US" sz="1800" dirty="0"/>
            </a:br>
            <a:r>
              <a:rPr lang="en-US" sz="1800" dirty="0"/>
              <a:t>		DET CENTRAL DEM SG</a:t>
            </a:r>
            <a:br>
              <a:rPr lang="en-US" sz="1800" dirty="0"/>
            </a:br>
            <a:r>
              <a:rPr lang="en-US" sz="1800" dirty="0"/>
              <a:t>		</a:t>
            </a:r>
            <a:r>
              <a:rPr lang="en-US" sz="1800" b="1" dirty="0"/>
              <a:t>CS</a:t>
            </a:r>
            <a:br>
              <a:rPr lang="en-US" sz="1800" dirty="0"/>
            </a:br>
            <a:r>
              <a:rPr lang="en-US" sz="1800" dirty="0"/>
              <a:t>salivation	</a:t>
            </a:r>
            <a:r>
              <a:rPr lang="en-US" sz="1800" b="1" dirty="0"/>
              <a:t>N NOM SG</a:t>
            </a:r>
            <a:endParaRPr lang="en-US" sz="2000" dirty="0"/>
          </a:p>
        </p:txBody>
      </p:sp>
    </p:spTree>
    <p:extLst>
      <p:ext uri="{BB962C8B-B14F-4D97-AF65-F5344CB8AC3E}">
        <p14:creationId xmlns:p14="http://schemas.microsoft.com/office/powerpoint/2010/main" val="888721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E8D5DC7C-8740-4689-B2C1-A79DB5899DB2}" type="slidenum">
              <a:rPr lang="en-US"/>
              <a:pPr/>
              <a:t>99</a:t>
            </a:fld>
            <a:endParaRPr lang="en-US"/>
          </a:p>
        </p:txBody>
      </p:sp>
      <p:sp>
        <p:nvSpPr>
          <p:cNvPr id="119810" name="Rectangle 2"/>
          <p:cNvSpPr>
            <a:spLocks noGrp="1" noChangeArrowheads="1"/>
          </p:cNvSpPr>
          <p:nvPr>
            <p:ph type="title"/>
          </p:nvPr>
        </p:nvSpPr>
        <p:spPr/>
        <p:txBody>
          <a:bodyPr/>
          <a:lstStyle/>
          <a:p>
            <a:r>
              <a:rPr lang="en-US" sz="2800"/>
              <a:t>Stage 2 of ENGTWOL Tagging</a:t>
            </a:r>
          </a:p>
        </p:txBody>
      </p:sp>
      <p:sp>
        <p:nvSpPr>
          <p:cNvPr id="119811" name="Rectangle 3"/>
          <p:cNvSpPr>
            <a:spLocks noGrp="1" noChangeArrowheads="1"/>
          </p:cNvSpPr>
          <p:nvPr>
            <p:ph type="body" idx="1"/>
          </p:nvPr>
        </p:nvSpPr>
        <p:spPr>
          <a:xfrm>
            <a:off x="1981200" y="1371600"/>
            <a:ext cx="8229600" cy="4800600"/>
          </a:xfrm>
        </p:spPr>
        <p:txBody>
          <a:bodyPr>
            <a:normAutofit lnSpcReduction="10000"/>
          </a:bodyPr>
          <a:lstStyle/>
          <a:p>
            <a:pPr>
              <a:lnSpc>
                <a:spcPct val="80000"/>
              </a:lnSpc>
            </a:pPr>
            <a:r>
              <a:rPr lang="en-US"/>
              <a:t>Second Stage: Apply NEGATIVE constraints.</a:t>
            </a:r>
          </a:p>
          <a:p>
            <a:pPr>
              <a:lnSpc>
                <a:spcPct val="80000"/>
              </a:lnSpc>
            </a:pPr>
            <a:r>
              <a:rPr lang="en-US"/>
              <a:t>Example: Adverbial “that” rule</a:t>
            </a:r>
          </a:p>
          <a:p>
            <a:pPr lvl="1">
              <a:lnSpc>
                <a:spcPct val="80000"/>
              </a:lnSpc>
            </a:pPr>
            <a:r>
              <a:rPr lang="en-US"/>
              <a:t>Eliminates all readings of “that” except the one in</a:t>
            </a:r>
          </a:p>
          <a:p>
            <a:pPr lvl="2">
              <a:lnSpc>
                <a:spcPct val="80000"/>
              </a:lnSpc>
            </a:pPr>
            <a:r>
              <a:rPr lang="en-US"/>
              <a:t>“It isn’t </a:t>
            </a:r>
            <a:r>
              <a:rPr lang="en-US" i="1" u="sng"/>
              <a:t>that</a:t>
            </a:r>
            <a:r>
              <a:rPr lang="en-US"/>
              <a:t> odd”</a:t>
            </a:r>
            <a:endParaRPr lang="en-US" sz="1600"/>
          </a:p>
          <a:p>
            <a:pPr>
              <a:lnSpc>
                <a:spcPct val="80000"/>
              </a:lnSpc>
              <a:buClr>
                <a:schemeClr val="tx1"/>
              </a:buClr>
              <a:buFontTx/>
              <a:buNone/>
            </a:pPr>
            <a:br>
              <a:rPr lang="en-US" sz="2000" b="1">
                <a:solidFill>
                  <a:srgbClr val="A50021"/>
                </a:solidFill>
              </a:rPr>
            </a:br>
            <a:r>
              <a:rPr lang="en-US" sz="2000" b="1">
                <a:solidFill>
                  <a:srgbClr val="A50021"/>
                </a:solidFill>
              </a:rPr>
              <a:t>Given</a:t>
            </a:r>
            <a:r>
              <a:rPr lang="en-US" sz="2000" b="1"/>
              <a:t> input</a:t>
            </a:r>
            <a:r>
              <a:rPr lang="en-US" sz="2000"/>
              <a:t>: “that”</a:t>
            </a:r>
            <a:br>
              <a:rPr lang="en-US" sz="2000"/>
            </a:br>
            <a:r>
              <a:rPr lang="en-US" sz="2000" b="1">
                <a:solidFill>
                  <a:srgbClr val="A50021"/>
                </a:solidFill>
              </a:rPr>
              <a:t>If</a:t>
            </a:r>
            <a:br>
              <a:rPr lang="en-US" sz="2000" b="1"/>
            </a:br>
            <a:r>
              <a:rPr lang="en-US" sz="2000"/>
              <a:t>(+1 A/ADV/QUANT) </a:t>
            </a:r>
            <a:r>
              <a:rPr lang="en-US" sz="2000" b="1"/>
              <a:t>; if next word is adj/adv/quantifier</a:t>
            </a:r>
          </a:p>
          <a:p>
            <a:pPr>
              <a:lnSpc>
                <a:spcPct val="80000"/>
              </a:lnSpc>
              <a:buClr>
                <a:schemeClr val="tx1"/>
              </a:buClr>
              <a:buFontTx/>
              <a:buNone/>
            </a:pPr>
            <a:r>
              <a:rPr lang="en-US" sz="2000"/>
              <a:t>	(+2 SENT-LIM)         </a:t>
            </a:r>
            <a:r>
              <a:rPr lang="en-US" sz="2000" b="1"/>
              <a:t>; following which is E-O-S</a:t>
            </a:r>
          </a:p>
          <a:p>
            <a:pPr>
              <a:lnSpc>
                <a:spcPct val="80000"/>
              </a:lnSpc>
              <a:buClr>
                <a:schemeClr val="tx1"/>
              </a:buClr>
              <a:buFontTx/>
              <a:buNone/>
            </a:pPr>
            <a:r>
              <a:rPr lang="en-US" sz="2000"/>
              <a:t>	(NOT -1 SVOC/A)    </a:t>
            </a:r>
            <a:r>
              <a:rPr lang="en-US" sz="2000" b="1"/>
              <a:t>; and the previous word is not a</a:t>
            </a:r>
          </a:p>
          <a:p>
            <a:pPr>
              <a:lnSpc>
                <a:spcPct val="80000"/>
              </a:lnSpc>
              <a:buClr>
                <a:schemeClr val="tx1"/>
              </a:buClr>
              <a:buFontTx/>
              <a:buNone/>
            </a:pPr>
            <a:r>
              <a:rPr lang="en-US" sz="2000" b="1"/>
              <a:t>				  ; verb like “consider” which </a:t>
            </a:r>
          </a:p>
          <a:p>
            <a:pPr>
              <a:lnSpc>
                <a:spcPct val="80000"/>
              </a:lnSpc>
              <a:buClr>
                <a:schemeClr val="tx1"/>
              </a:buClr>
              <a:buFontTx/>
              <a:buNone/>
            </a:pPr>
            <a:r>
              <a:rPr lang="en-US" sz="2000" b="1"/>
              <a:t>                         		  ; allows adjective complements </a:t>
            </a:r>
          </a:p>
          <a:p>
            <a:pPr>
              <a:lnSpc>
                <a:spcPct val="80000"/>
              </a:lnSpc>
              <a:buClr>
                <a:schemeClr val="tx1"/>
              </a:buClr>
              <a:buFontTx/>
              <a:buNone/>
            </a:pPr>
            <a:r>
              <a:rPr lang="en-US" sz="2000" b="1"/>
              <a:t>				  ; in “I consider that odd”</a:t>
            </a:r>
            <a:endParaRPr lang="en-US" sz="2000"/>
          </a:p>
          <a:p>
            <a:pPr>
              <a:lnSpc>
                <a:spcPct val="80000"/>
              </a:lnSpc>
              <a:buClr>
                <a:schemeClr val="tx1"/>
              </a:buClr>
              <a:buFontTx/>
              <a:buNone/>
            </a:pPr>
            <a:r>
              <a:rPr lang="en-US" sz="2000" b="1"/>
              <a:t>	</a:t>
            </a:r>
            <a:r>
              <a:rPr lang="en-US" sz="2000" b="1">
                <a:solidFill>
                  <a:srgbClr val="A50021"/>
                </a:solidFill>
              </a:rPr>
              <a:t>Then</a:t>
            </a:r>
            <a:r>
              <a:rPr lang="en-US" sz="2000"/>
              <a:t> eliminate non-ADV tags</a:t>
            </a:r>
            <a:br>
              <a:rPr lang="en-US" sz="2000"/>
            </a:br>
            <a:r>
              <a:rPr lang="en-US" sz="2000" b="1">
                <a:solidFill>
                  <a:srgbClr val="A50021"/>
                </a:solidFill>
              </a:rPr>
              <a:t>Else</a:t>
            </a:r>
            <a:r>
              <a:rPr lang="en-US" sz="2000"/>
              <a:t> eliminate ADV</a:t>
            </a:r>
          </a:p>
        </p:txBody>
      </p:sp>
    </p:spTree>
    <p:extLst>
      <p:ext uri="{BB962C8B-B14F-4D97-AF65-F5344CB8AC3E}">
        <p14:creationId xmlns:p14="http://schemas.microsoft.com/office/powerpoint/2010/main" val="3275159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12680</TotalTime>
  <Words>8429</Words>
  <Application>Microsoft Office PowerPoint</Application>
  <PresentationFormat>Widescreen</PresentationFormat>
  <Paragraphs>835</Paragraphs>
  <Slides>174</Slides>
  <Notes>6</Notes>
  <HiddenSlides>4</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174</vt:i4>
      </vt:variant>
    </vt:vector>
  </HeadingPairs>
  <TitlesOfParts>
    <vt:vector size="184" baseType="lpstr">
      <vt:lpstr>Arial</vt:lpstr>
      <vt:lpstr>Arial Black</vt:lpstr>
      <vt:lpstr>Calibri</vt:lpstr>
      <vt:lpstr>Calibri Light</vt:lpstr>
      <vt:lpstr>Courier New</vt:lpstr>
      <vt:lpstr>P22 Typewriter</vt:lpstr>
      <vt:lpstr>Times New Roman</vt:lpstr>
      <vt:lpstr>Wingdings</vt:lpstr>
      <vt:lpstr>Office Theme</vt:lpstr>
      <vt:lpstr>Equation</vt:lpstr>
      <vt:lpstr>Chapter 5  </vt:lpstr>
      <vt:lpstr>Syntax</vt:lpstr>
      <vt:lpstr>PowerPoint Presentation</vt:lpstr>
      <vt:lpstr>PowerPoint Presentation</vt:lpstr>
      <vt:lpstr>Different computational model </vt:lpstr>
      <vt:lpstr>Word classes and Part of Speech – Quotes  </vt:lpstr>
      <vt:lpstr>Part of Speech</vt:lpstr>
      <vt:lpstr>PowerPoint Presentation</vt:lpstr>
      <vt:lpstr>PowerPoint Presentation</vt:lpstr>
      <vt:lpstr>PowerPoint Presentation</vt:lpstr>
      <vt:lpstr>PowerPoint Presentation</vt:lpstr>
      <vt:lpstr>Technologies</vt:lpstr>
      <vt:lpstr>Speech Synthesis </vt:lpstr>
      <vt:lpstr>Part of Speech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vt:lpstr>
      <vt:lpstr>Examples</vt:lpstr>
      <vt:lpstr>PowerPoint Presentation</vt:lpstr>
      <vt:lpstr>PowerPoint Presentation</vt:lpstr>
      <vt:lpstr>PowerPoint Presentation</vt:lpstr>
      <vt:lpstr>Word Class Ambiguity (in the Brown Corpus)</vt:lpstr>
      <vt:lpstr>Word Class Ambiguity Brown vs Penn Tag set Corpus </vt:lpstr>
      <vt:lpstr>5.3 POS Tagging</vt:lpstr>
      <vt:lpstr>5.3 POS Tagging</vt:lpstr>
      <vt:lpstr>5.3 POS Tagging</vt:lpstr>
      <vt:lpstr>5.3 POS Tagging - Ambiguity</vt:lpstr>
      <vt:lpstr>5.3 POS Tagging</vt:lpstr>
      <vt:lpstr>PowerPoint Presentation</vt:lpstr>
      <vt:lpstr>The Problem</vt:lpstr>
      <vt:lpstr>PowerPoint Presentation</vt:lpstr>
      <vt:lpstr>PowerPoint Presentation</vt:lpstr>
      <vt:lpstr>PowerPoint Presentation</vt:lpstr>
      <vt:lpstr>5.1 (Mostly)  English Word classes</vt:lpstr>
      <vt:lpstr>Part of speech – Closed classes</vt:lpstr>
      <vt:lpstr>PowerPoint Presentation</vt:lpstr>
      <vt:lpstr>Part of speech</vt:lpstr>
      <vt:lpstr>Part of speech</vt:lpstr>
      <vt:lpstr>Part of speech</vt:lpstr>
      <vt:lpstr>Part of speech</vt:lpstr>
      <vt:lpstr>Part of speech </vt:lpstr>
      <vt:lpstr>Part of speech</vt:lpstr>
      <vt:lpstr>Part of speech</vt:lpstr>
      <vt:lpstr>Part of Speech</vt:lpstr>
      <vt:lpstr>Part of Speech </vt:lpstr>
      <vt:lpstr>Part of speech</vt:lpstr>
      <vt:lpstr>Part of speech</vt:lpstr>
      <vt:lpstr>Part of speech</vt:lpstr>
      <vt:lpstr>Part of speech</vt:lpstr>
      <vt:lpstr>Part of Speech</vt:lpstr>
      <vt:lpstr>Part of speech</vt:lpstr>
      <vt:lpstr>Part of speech – Determiners </vt:lpstr>
      <vt:lpstr>Part of speech - Conjunctions</vt:lpstr>
      <vt:lpstr>Part of speech - Conjunctions</vt:lpstr>
      <vt:lpstr>Part of Speech - Pronouns</vt:lpstr>
      <vt:lpstr>Part of Speech - Pronouns</vt:lpstr>
      <vt:lpstr>Part of Speech – Closed class in Verbs -  auxiliary verbs </vt:lpstr>
      <vt:lpstr>Part of Speech</vt:lpstr>
      <vt:lpstr>copula verb be </vt:lpstr>
      <vt:lpstr>Part of Speech – Modal verbs</vt:lpstr>
      <vt:lpstr>Part of Speech – Modal verbs</vt:lpstr>
      <vt:lpstr>Part of Speech</vt:lpstr>
      <vt:lpstr>Part of Speech</vt:lpstr>
      <vt:lpstr>Part of Speech</vt:lpstr>
      <vt:lpstr>Part of Speech</vt:lpstr>
      <vt:lpstr>Part of Speech</vt:lpstr>
      <vt:lpstr>Part of Speech</vt:lpstr>
      <vt:lpstr>PowerPoint Presentation</vt:lpstr>
      <vt:lpstr>Three Methods for POS Tagging</vt:lpstr>
      <vt:lpstr>Part of Speech</vt:lpstr>
      <vt:lpstr>Part of Speech</vt:lpstr>
      <vt:lpstr>Part of Speech</vt:lpstr>
      <vt:lpstr>Rule-Based POS Tagging</vt:lpstr>
      <vt:lpstr>Rule-Based POS Tagging – Problem Statement</vt:lpstr>
      <vt:lpstr>Rule-Based POS Tagging</vt:lpstr>
      <vt:lpstr>Rule-Based POS Tagging</vt:lpstr>
      <vt:lpstr>PowerPoint Presentation</vt:lpstr>
      <vt:lpstr>Stage 1 of ENGTWOL Tagging</vt:lpstr>
      <vt:lpstr>Stage 2 of ENGTWOL Tagging</vt:lpstr>
      <vt:lpstr>Rule-Based POS Tagging – Advs and Drawbacks</vt:lpstr>
      <vt:lpstr>Probabilistic POS Tagging</vt:lpstr>
      <vt:lpstr>Probabilistic POS Tagging</vt:lpstr>
      <vt:lpstr>Unigram Tagger</vt:lpstr>
      <vt:lpstr>N-gram Tagger</vt:lpstr>
      <vt:lpstr>Probabilistic POS Tagging</vt:lpstr>
      <vt:lpstr>How N-gram Tagger Works</vt:lpstr>
      <vt:lpstr>PowerPoint Presentation</vt:lpstr>
      <vt:lpstr>PowerPoint Presentation</vt:lpstr>
      <vt:lpstr>HMM Part of Speech Tagging</vt:lpstr>
      <vt:lpstr>PowerPoint Presentation</vt:lpstr>
      <vt:lpstr>POS Tagging as Sequence Classification</vt:lpstr>
      <vt:lpstr>HMM Part of Speech Tagging</vt:lpstr>
      <vt:lpstr>HMM Part of Speech Tagging</vt:lpstr>
      <vt:lpstr>HMM Part of Speech Tagging</vt:lpstr>
      <vt:lpstr>Bayes Rule</vt:lpstr>
      <vt:lpstr>Bayes Rule</vt:lpstr>
      <vt:lpstr>HMM Part of Speech Tagging</vt:lpstr>
      <vt:lpstr>HMM Part of Speech Tagging</vt:lpstr>
      <vt:lpstr>HMM Part of Speech Tagging</vt:lpstr>
      <vt:lpstr>Back ground – Chain rule</vt:lpstr>
      <vt:lpstr>Background – Markov assumption</vt:lpstr>
      <vt:lpstr>HMM Part of Speech Tagging</vt:lpstr>
      <vt:lpstr>HMM Part of Speech Tagging</vt:lpstr>
      <vt:lpstr>Disambiguating “race”</vt:lpstr>
      <vt:lpstr>HMM Part of Speech Tagging</vt:lpstr>
      <vt:lpstr>HMM Part of Speech Tagging</vt:lpstr>
      <vt:lpstr>HMM Part of Speech Tagging - Summary</vt:lpstr>
      <vt:lpstr>5.5.1 Computing the most-likely tag sequence: A motivating example</vt:lpstr>
      <vt:lpstr>5.5.1 Computing the most-likely tag sequence: A motivating example</vt:lpstr>
      <vt:lpstr>5.5.1 Computing the most-likely tag sequence: A motivating example</vt:lpstr>
      <vt:lpstr>5.5.1 Computing the most-likely tag sequence: A motivating example</vt:lpstr>
      <vt:lpstr>Disambiguating “race”</vt:lpstr>
      <vt:lpstr>5.5.1 Computing the most-likely tag sequence: A motivating example</vt:lpstr>
      <vt:lpstr>5.5.1 Computing the most-likely tag sequence: A motivating example</vt:lpstr>
      <vt:lpstr>5.5.1 Computing the most-likely tag sequence: A motivating example</vt:lpstr>
      <vt:lpstr>Disambiguating “race”</vt:lpstr>
      <vt:lpstr>Disambiguating “race”</vt:lpstr>
      <vt:lpstr>5.5.1 Computing the most-likely tag sequence: A motivating example</vt:lpstr>
      <vt:lpstr>Hidden Markov Models (HMM)</vt:lpstr>
      <vt:lpstr>Markov Chain for Words</vt:lpstr>
      <vt:lpstr>Markov Chain: “First-order observable Markov Model”</vt:lpstr>
      <vt:lpstr>Hidden Markov Model (1)</vt:lpstr>
      <vt:lpstr>Hidden Markov Model (2)</vt:lpstr>
      <vt:lpstr>Transition Probabilities</vt:lpstr>
      <vt:lpstr>Observation Likelihoods</vt:lpstr>
      <vt:lpstr>PowerPoint Presentation</vt:lpstr>
      <vt:lpstr>Defines the information we need to build a Hidden Markov Model (HMM) for tagging</vt:lpstr>
      <vt:lpstr>PowerPoint Presentation</vt:lpstr>
      <vt:lpstr>PowerPoint Presentation</vt:lpstr>
      <vt:lpstr>Example – We need an efficient algorithm</vt:lpstr>
      <vt:lpstr>Decoding</vt:lpstr>
      <vt:lpstr> The Viterbi Algorithm for HMM Tagging </vt:lpstr>
      <vt:lpstr> The Viterbi Algorithm for HMM Tagging - Problem statement </vt:lpstr>
      <vt:lpstr> The Viterbi Algorithm for HMM Tagging </vt:lpstr>
      <vt:lpstr> The Viterbi Algorithm for HMM Tagging </vt:lpstr>
      <vt:lpstr> The Viterbi Algorithm for HMM Tagging </vt:lpstr>
      <vt:lpstr> The Viterbi Algorithm for HMM Tagging - Procedure </vt:lpstr>
      <vt:lpstr>Viterbi Summary</vt:lpstr>
      <vt:lpstr> The Viterbi Algorithm for HMM Tagging </vt:lpstr>
      <vt:lpstr>Viterbi Example</vt:lpstr>
      <vt:lpstr>The Viterbi Algorithm</vt:lpstr>
      <vt:lpstr> The Viterbi Algorithm for HMM Tagging </vt:lpstr>
      <vt:lpstr>POS-tagging Evaluation</vt:lpstr>
      <vt:lpstr>Transformation-Based Tagger</vt:lpstr>
      <vt:lpstr>Transformation-Based Tagger</vt:lpstr>
      <vt:lpstr>Transformation-Based Tagger</vt:lpstr>
      <vt:lpstr>Examples</vt:lpstr>
      <vt:lpstr>Transformation-Based Tagger- How TBL Rules Are Applied </vt:lpstr>
      <vt:lpstr>Transformation-Based Tagger - How TBL Rules Are Learned </vt:lpstr>
      <vt:lpstr>Transformation-Based Tagger - How TBL Rules Are Learned </vt:lpstr>
      <vt:lpstr>Brill Tagger: In more detail</vt:lpstr>
      <vt:lpstr>Sample Transformation Rules</vt:lpstr>
      <vt:lpstr>Transformation-Based Tagging</vt:lpstr>
      <vt:lpstr>Evaluating Tagging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II SYNTAX</dc:title>
  <dc:creator>Mahe</dc:creator>
  <cp:lastModifiedBy>Ashalatha Nayak [MAHE-MIT]</cp:lastModifiedBy>
  <cp:revision>449</cp:revision>
  <dcterms:created xsi:type="dcterms:W3CDTF">2017-07-12T03:58:19Z</dcterms:created>
  <dcterms:modified xsi:type="dcterms:W3CDTF">2020-03-02T11:29:58Z</dcterms:modified>
</cp:coreProperties>
</file>